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71" r:id="rId4"/>
    <p:sldMasterId id="2147484105" r:id="rId5"/>
    <p:sldMasterId id="2147484120" r:id="rId6"/>
    <p:sldMasterId id="2147484137" r:id="rId7"/>
    <p:sldMasterId id="2147484152" r:id="rId8"/>
    <p:sldMasterId id="2147484159" r:id="rId9"/>
    <p:sldMasterId id="2147484174" r:id="rId10"/>
  </p:sldMasterIdLst>
  <p:notesMasterIdLst>
    <p:notesMasterId r:id="rId12"/>
  </p:notesMasterIdLst>
  <p:handoutMasterIdLst>
    <p:handoutMasterId r:id="rId13"/>
  </p:handoutMasterIdLst>
  <p:sldIdLst>
    <p:sldId id="2337" r:id="rId11"/>
  </p:sldIdLst>
  <p:sldSz cx="12192000" cy="6858000"/>
  <p:notesSz cx="6797675" cy="9928225"/>
  <p:custDataLst>
    <p:tags r:id="rId14"/>
  </p:custDataLst>
  <p:defaultTextStyle>
    <a:defPPr>
      <a:defRPr lang="sv-S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749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pos="2343" userDrawn="1">
          <p15:clr>
            <a:srgbClr val="A4A3A4"/>
          </p15:clr>
        </p15:guide>
        <p15:guide id="6" pos="4747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Brämhagen" initials="DB" lastIdx="8" clrIdx="0">
    <p:extLst>
      <p:ext uri="{19B8F6BF-5375-455C-9EA6-DF929625EA0E}">
        <p15:presenceInfo xmlns:p15="http://schemas.microsoft.com/office/powerpoint/2012/main" userId="S-1-5-21-105273194-222902984-378935785-80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5763"/>
    <a:srgbClr val="EA6175"/>
    <a:srgbClr val="E1D1ED"/>
    <a:srgbClr val="5482AB"/>
    <a:srgbClr val="8246AF"/>
    <a:srgbClr val="C7C2BA"/>
    <a:srgbClr val="FFFFFF"/>
    <a:srgbClr val="87A7C4"/>
    <a:srgbClr val="749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BFF1DE-E99D-4167-8EB8-066EFFD398A9}" v="2" dt="2022-01-14T13:38:57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pos="3749"/>
        <p:guide orient="horz" pos="935"/>
        <p:guide pos="2343"/>
        <p:guide pos="4747"/>
        <p:guide orient="horz" pos="6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a Linse" userId="84874411-97d4-4fac-84ba-52dd9406e8fc" providerId="ADAL" clId="{A1BFF1DE-E99D-4167-8EB8-066EFFD398A9}"/>
    <pc:docChg chg="undo custSel modSld">
      <pc:chgData name="Charlotta Linse" userId="84874411-97d4-4fac-84ba-52dd9406e8fc" providerId="ADAL" clId="{A1BFF1DE-E99D-4167-8EB8-066EFFD398A9}" dt="2022-01-14T13:40:51.979" v="209"/>
      <pc:docMkLst>
        <pc:docMk/>
      </pc:docMkLst>
      <pc:sldChg chg="addSp delSp modSp mod">
        <pc:chgData name="Charlotta Linse" userId="84874411-97d4-4fac-84ba-52dd9406e8fc" providerId="ADAL" clId="{A1BFF1DE-E99D-4167-8EB8-066EFFD398A9}" dt="2022-01-14T13:40:51.979" v="209"/>
        <pc:sldMkLst>
          <pc:docMk/>
          <pc:sldMk cId="2703418143" sldId="2337"/>
        </pc:sldMkLst>
        <pc:spChg chg="add mod">
          <ac:chgData name="Charlotta Linse" userId="84874411-97d4-4fac-84ba-52dd9406e8fc" providerId="ADAL" clId="{A1BFF1DE-E99D-4167-8EB8-066EFFD398A9}" dt="2022-01-14T13:38:57.549" v="86" actId="164"/>
          <ac:spMkLst>
            <pc:docMk/>
            <pc:sldMk cId="2703418143" sldId="2337"/>
            <ac:spMk id="2" creationId="{CD2CCE13-F6DD-4145-87FB-DD01FC557D38}"/>
          </ac:spMkLst>
        </pc:spChg>
        <pc:spChg chg="ord">
          <ac:chgData name="Charlotta Linse" userId="84874411-97d4-4fac-84ba-52dd9406e8fc" providerId="ADAL" clId="{A1BFF1DE-E99D-4167-8EB8-066EFFD398A9}" dt="2022-01-14T13:40:42.591" v="206"/>
          <ac:spMkLst>
            <pc:docMk/>
            <pc:sldMk cId="2703418143" sldId="2337"/>
            <ac:spMk id="3" creationId="{7DE15A06-4021-44C1-89AE-247EF374FABB}"/>
          </ac:spMkLst>
        </pc:spChg>
        <pc:spChg chg="mod ord">
          <ac:chgData name="Charlotta Linse" userId="84874411-97d4-4fac-84ba-52dd9406e8fc" providerId="ADAL" clId="{A1BFF1DE-E99D-4167-8EB8-066EFFD398A9}" dt="2022-01-14T13:38:48.320" v="85" actId="1076"/>
          <ac:spMkLst>
            <pc:docMk/>
            <pc:sldMk cId="2703418143" sldId="2337"/>
            <ac:spMk id="15" creationId="{EBF410AA-1C0A-4ACA-A6E2-172570D6B974}"/>
          </ac:spMkLst>
        </pc:spChg>
        <pc:spChg chg="mod ord">
          <ac:chgData name="Charlotta Linse" userId="84874411-97d4-4fac-84ba-52dd9406e8fc" providerId="ADAL" clId="{A1BFF1DE-E99D-4167-8EB8-066EFFD398A9}" dt="2022-01-14T13:40:48.978" v="207"/>
          <ac:spMkLst>
            <pc:docMk/>
            <pc:sldMk cId="2703418143" sldId="2337"/>
            <ac:spMk id="16" creationId="{07FEAB31-E9E2-497D-97F6-6128F6E2FC3F}"/>
          </ac:spMkLst>
        </pc:spChg>
        <pc:spChg chg="add mod">
          <ac:chgData name="Charlotta Linse" userId="84874411-97d4-4fac-84ba-52dd9406e8fc" providerId="ADAL" clId="{A1BFF1DE-E99D-4167-8EB8-066EFFD398A9}" dt="2022-01-14T13:38:57.549" v="86" actId="164"/>
          <ac:spMkLst>
            <pc:docMk/>
            <pc:sldMk cId="2703418143" sldId="2337"/>
            <ac:spMk id="17" creationId="{EB124FD7-7EBC-42CE-BF86-85D8B301FB87}"/>
          </ac:spMkLst>
        </pc:spChg>
        <pc:spChg chg="mod">
          <ac:chgData name="Charlotta Linse" userId="84874411-97d4-4fac-84ba-52dd9406e8fc" providerId="ADAL" clId="{A1BFF1DE-E99D-4167-8EB8-066EFFD398A9}" dt="2022-01-14T13:38:57.549" v="86" actId="164"/>
          <ac:spMkLst>
            <pc:docMk/>
            <pc:sldMk cId="2703418143" sldId="2337"/>
            <ac:spMk id="18" creationId="{E1056375-97F2-418F-9754-F1864A35B90B}"/>
          </ac:spMkLst>
        </pc:spChg>
        <pc:spChg chg="mod">
          <ac:chgData name="Charlotta Linse" userId="84874411-97d4-4fac-84ba-52dd9406e8fc" providerId="ADAL" clId="{A1BFF1DE-E99D-4167-8EB8-066EFFD398A9}" dt="2022-01-14T13:38:57.549" v="86" actId="164"/>
          <ac:spMkLst>
            <pc:docMk/>
            <pc:sldMk cId="2703418143" sldId="2337"/>
            <ac:spMk id="19" creationId="{2EA0E9FC-84EB-4222-B1B2-B5534C6C81CB}"/>
          </ac:spMkLst>
        </pc:spChg>
        <pc:spChg chg="mod">
          <ac:chgData name="Charlotta Linse" userId="84874411-97d4-4fac-84ba-52dd9406e8fc" providerId="ADAL" clId="{A1BFF1DE-E99D-4167-8EB8-066EFFD398A9}" dt="2022-01-14T13:38:57.549" v="86" actId="164"/>
          <ac:spMkLst>
            <pc:docMk/>
            <pc:sldMk cId="2703418143" sldId="2337"/>
            <ac:spMk id="20" creationId="{2B97940A-5768-45FB-8CBB-3F590CD2D0AB}"/>
          </ac:spMkLst>
        </pc:spChg>
        <pc:grpChg chg="add mod ord">
          <ac:chgData name="Charlotta Linse" userId="84874411-97d4-4fac-84ba-52dd9406e8fc" providerId="ADAL" clId="{A1BFF1DE-E99D-4167-8EB8-066EFFD398A9}" dt="2022-01-14T13:40:51.979" v="209"/>
          <ac:grpSpMkLst>
            <pc:docMk/>
            <pc:sldMk cId="2703418143" sldId="2337"/>
            <ac:grpSpMk id="4" creationId="{3D228431-CF02-4531-9091-59F48D0994E0}"/>
          </ac:grpSpMkLst>
        </pc:grpChg>
        <pc:graphicFrameChg chg="del mod modVis">
          <ac:chgData name="Charlotta Linse" userId="84874411-97d4-4fac-84ba-52dd9406e8fc" providerId="ADAL" clId="{A1BFF1DE-E99D-4167-8EB8-066EFFD398A9}" dt="2022-01-14T13:40:32.648" v="203" actId="478"/>
          <ac:graphicFrameMkLst>
            <pc:docMk/>
            <pc:sldMk cId="2703418143" sldId="2337"/>
            <ac:graphicFrameMk id="5" creationId="{8447105C-F0A7-4B2E-885A-558ECA30EF09}"/>
          </ac:graphicFrameMkLst>
        </pc:graphicFrameChg>
        <pc:graphicFrameChg chg="mod">
          <ac:chgData name="Charlotta Linse" userId="84874411-97d4-4fac-84ba-52dd9406e8fc" providerId="ADAL" clId="{A1BFF1DE-E99D-4167-8EB8-066EFFD398A9}" dt="2022-01-14T13:34:40.849" v="22" actId="1036"/>
          <ac:graphicFrameMkLst>
            <pc:docMk/>
            <pc:sldMk cId="2703418143" sldId="2337"/>
            <ac:graphicFrameMk id="12" creationId="{61FB367A-CB00-4040-842C-DED2331A890B}"/>
          </ac:graphicFrameMkLst>
        </pc:graphicFrameChg>
        <pc:picChg chg="mod">
          <ac:chgData name="Charlotta Linse" userId="84874411-97d4-4fac-84ba-52dd9406e8fc" providerId="ADAL" clId="{A1BFF1DE-E99D-4167-8EB8-066EFFD398A9}" dt="2022-01-14T13:38:57.549" v="86" actId="164"/>
          <ac:picMkLst>
            <pc:docMk/>
            <pc:sldMk cId="2703418143" sldId="2337"/>
            <ac:picMk id="13" creationId="{ECD9D812-22C9-4CCB-B67B-CB2BA19D6F57}"/>
          </ac:picMkLst>
        </pc:picChg>
        <pc:picChg chg="mod">
          <ac:chgData name="Charlotta Linse" userId="84874411-97d4-4fac-84ba-52dd9406e8fc" providerId="ADAL" clId="{A1BFF1DE-E99D-4167-8EB8-066EFFD398A9}" dt="2022-01-14T13:38:57.549" v="86" actId="164"/>
          <ac:picMkLst>
            <pc:docMk/>
            <pc:sldMk cId="2703418143" sldId="2337"/>
            <ac:picMk id="14" creationId="{5CC37981-2366-468C-B061-AB0442A7BB50}"/>
          </ac:picMkLst>
        </pc:picChg>
        <pc:picChg chg="mod">
          <ac:chgData name="Charlotta Linse" userId="84874411-97d4-4fac-84ba-52dd9406e8fc" providerId="ADAL" clId="{A1BFF1DE-E99D-4167-8EB8-066EFFD398A9}" dt="2022-01-14T13:38:57.549" v="86" actId="164"/>
          <ac:picMkLst>
            <pc:docMk/>
            <pc:sldMk cId="2703418143" sldId="2337"/>
            <ac:picMk id="21" creationId="{869A1287-744B-41B9-AA7C-066510BD42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5E611A07-F460-4779-A58F-0876A5D36407}" type="datetimeFigureOut">
              <a:rPr lang="sv-SE" smtClean="0"/>
              <a:t>2022-01-14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7B9851F3-6F55-456E-A60B-A4F862FDE7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13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531AC516-91A2-CC44-9418-EB7D5EF4C310}" type="datetimeFigureOut">
              <a:rPr lang="sv-SE" smtClean="0"/>
              <a:t>2022-01-14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CE0D5E75-B264-C74D-B55A-E6F957AB1F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58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oleObject" Target="../embeddings/oleObject9.bin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74115" y="4538638"/>
            <a:ext cx="5206608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  <a:cs typeface="Arial" panose="020B0604020202020204" pitchFamily="34" charset="0"/>
              </a:rPr>
              <a:t>Jane Doe Smith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53222" y="1694729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sz="5500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  <a:cs typeface="Arial" panose="020B0604020202020204" pitchFamily="34" charset="0"/>
              </a:rPr>
              <a:t>En längre vänsterställd rubrik på två rader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789D315-9205-4977-ACEC-06FBEF7C276A}"/>
              </a:ext>
            </a:extLst>
          </p:cNvPr>
          <p:cNvSpPr/>
          <p:nvPr/>
        </p:nvSpPr>
        <p:spPr>
          <a:xfrm>
            <a:off x="939258" y="4056176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" name="© www.partsradet.se">
            <a:extLst>
              <a:ext uri="{FF2B5EF4-FFF2-40B4-BE49-F238E27FC236}">
                <a16:creationId xmlns:a16="http://schemas.microsoft.com/office/drawing/2014/main" id="{B8B2AE36-23EE-4F4C-8585-ADA092848124}"/>
              </a:ext>
            </a:extLst>
          </p:cNvPr>
          <p:cNvSpPr txBox="1"/>
          <p:nvPr/>
        </p:nvSpPr>
        <p:spPr>
          <a:xfrm>
            <a:off x="934142" y="6094017"/>
            <a:ext cx="989053" cy="17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700"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</p:spTree>
    <p:extLst>
      <p:ext uri="{BB962C8B-B14F-4D97-AF65-F5344CB8AC3E}">
        <p14:creationId xmlns:p14="http://schemas.microsoft.com/office/powerpoint/2010/main" val="38282959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85057" y="3822994"/>
            <a:ext cx="7021887" cy="148758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Centrerad undertext i lite större storlek när man behöver att ett viktigt budskap ska ta lite extra plats.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523000" y="1320760"/>
            <a:ext cx="7146000" cy="13336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längre centrerad rubrik med ett streck som bryter av 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9A1B675-00EC-4E85-B2E8-220BB0FDE45B}"/>
              </a:ext>
            </a:extLst>
          </p:cNvPr>
          <p:cNvSpPr/>
          <p:nvPr/>
        </p:nvSpPr>
        <p:spPr>
          <a:xfrm>
            <a:off x="5810716" y="3255902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63282-6719-44F9-BBB7-C74E60F09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22099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5D326849-9AB8-47B1-A59D-9730F8C7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927"/>
          </a:blip>
          <a:stretch>
            <a:fillRect/>
          </a:stretch>
        </p:blipFill>
        <p:spPr>
          <a:xfrm>
            <a:off x="1" y="0"/>
            <a:ext cx="1220284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745638" y="2488914"/>
            <a:ext cx="8700725" cy="19492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centrerad längre rubrik på flera rader med en nedtonad bakgrundsbild när man vill ha en </a:t>
            </a:r>
            <a:r>
              <a:rPr lang="sv-SE" err="1">
                <a:latin typeface="+mj-lt"/>
              </a:rPr>
              <a:t>slide</a:t>
            </a:r>
            <a:r>
              <a:rPr lang="sv-SE">
                <a:latin typeface="+mj-lt"/>
              </a:rPr>
              <a:t> som bryter av lite.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ECF341-DD30-40AF-AFEE-041F1321A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072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lång vänsterställd rubrik på två rader och tidslinje under</a:t>
            </a:r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347E3-0012-4A0E-86C4-A6973FD29E30}"/>
              </a:ext>
            </a:extLst>
          </p:cNvPr>
          <p:cNvSpPr/>
          <p:nvPr/>
        </p:nvSpPr>
        <p:spPr>
          <a:xfrm>
            <a:off x="938118" y="3589706"/>
            <a:ext cx="10315764" cy="1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3BB9-63D0-402D-B7F7-5DD70CB795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8118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77119-29DA-4683-BCD0-D82825EBDD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8123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1E8B5D-7D2C-44FF-B4BA-DA763FD75C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78127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2AEEE4-A467-4015-8B76-19A098BE5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98132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8FFDA874-5DBF-409C-A8F1-7103A28852E4}"/>
              </a:ext>
            </a:extLst>
          </p:cNvPr>
          <p:cNvSpPr/>
          <p:nvPr/>
        </p:nvSpPr>
        <p:spPr>
          <a:xfrm>
            <a:off x="939258" y="3496412"/>
            <a:ext cx="186588" cy="1865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F12E13-B40B-4398-A53B-6E9DF61E3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257" y="2975745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50"/>
              </a:spcBef>
              <a:buNone/>
              <a:defRPr sz="1400"/>
            </a:lvl1pPr>
          </a:lstStyle>
          <a:p>
            <a:pPr lvl="0"/>
            <a:r>
              <a:rPr lang="en-US"/>
              <a:t>Steg 1</a:t>
            </a:r>
            <a:endParaRPr lang="sv-SE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041049A-24DC-49FA-98C0-90559F634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8122" y="2975744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2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BDBA522-6A4F-46F4-B015-A48AB50288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986" y="2975744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3</a:t>
            </a:r>
            <a:endParaRPr lang="sv-SE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28B8332-A76E-4C09-94B2-941DAB3C19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5851" y="2975743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4</a:t>
            </a:r>
            <a:endParaRPr lang="sv-S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F631A2-0DB8-4BD8-BED7-AC0EA6E70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7571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945804" y="5396214"/>
            <a:ext cx="6325059" cy="79367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1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</a:lstStyle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Jane Doe Smith</a:t>
            </a:r>
          </a:p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Arbetslivsforskare &amp; Föreläsare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81E941-88DB-463E-8904-3197058A1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7887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C83AC8-D906-4FCF-B545-4763F7BB5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8138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ärgko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>
            <a:extLst>
              <a:ext uri="{FF2B5EF4-FFF2-40B4-BE49-F238E27FC236}">
                <a16:creationId xmlns:a16="http://schemas.microsoft.com/office/drawing/2014/main" id="{B0566F99-6542-4734-A895-CE3FB1E380E3}"/>
              </a:ext>
            </a:extLst>
          </p:cNvPr>
          <p:cNvSpPr txBox="1"/>
          <p:nvPr/>
        </p:nvSpPr>
        <p:spPr>
          <a:xfrm>
            <a:off x="975952" y="731280"/>
            <a:ext cx="1832018" cy="115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Euclid Circular A SemiBold" panose="020B0704000000000000" pitchFamily="34" charset="0"/>
                <a:cs typeface="Arial" panose="020B0604020202020204" pitchFamily="34" charset="0"/>
                <a:sym typeface="Helvetica Neue"/>
              </a:rPr>
              <a:t>Färgpalett</a:t>
            </a:r>
          </a:p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600" b="0">
                <a:latin typeface="+mn-lt"/>
                <a:ea typeface="Euclid Circular A" panose="020B0504000000000000" pitchFamily="34" charset="0"/>
                <a:cs typeface="Arial" panose="020B0604020202020204" pitchFamily="34" charset="0"/>
              </a:rPr>
              <a:t>Ändra färg på en mallsida? Kopiera #-färgkoden här.</a:t>
            </a:r>
            <a:endParaRPr kumimoji="0" lang="sv-SE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Euclid Circular A" panose="020B0504000000000000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5" name="Grupp 39">
            <a:extLst>
              <a:ext uri="{FF2B5EF4-FFF2-40B4-BE49-F238E27FC236}">
                <a16:creationId xmlns:a16="http://schemas.microsoft.com/office/drawing/2014/main" id="{BDFF3D81-C5AD-485E-AFE0-E20E3E002836}"/>
              </a:ext>
            </a:extLst>
          </p:cNvPr>
          <p:cNvGrpSpPr/>
          <p:nvPr/>
        </p:nvGrpSpPr>
        <p:grpSpPr>
          <a:xfrm>
            <a:off x="944880" y="1037144"/>
            <a:ext cx="10302240" cy="4869438"/>
            <a:chOff x="1889760" y="2074288"/>
            <a:chExt cx="20604480" cy="9738875"/>
          </a:xfrm>
        </p:grpSpPr>
        <p:sp>
          <p:nvSpPr>
            <p:cNvPr id="6" name="Rektangel 42">
              <a:extLst>
                <a:ext uri="{FF2B5EF4-FFF2-40B4-BE49-F238E27FC236}">
                  <a16:creationId xmlns:a16="http://schemas.microsoft.com/office/drawing/2014/main" id="{E3C86491-142E-48D9-81F1-164AD28AF0EF}"/>
                </a:ext>
              </a:extLst>
            </p:cNvPr>
            <p:cNvSpPr/>
            <p:nvPr/>
          </p:nvSpPr>
          <p:spPr>
            <a:xfrm>
              <a:off x="6160770" y="2576990"/>
              <a:ext cx="3417570" cy="492442"/>
            </a:xfrm>
            <a:prstGeom prst="rect">
              <a:avLst/>
            </a:prstGeom>
            <a:solidFill>
              <a:srgbClr val="27234A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" name="textruta 43">
              <a:extLst>
                <a:ext uri="{FF2B5EF4-FFF2-40B4-BE49-F238E27FC236}">
                  <a16:creationId xmlns:a16="http://schemas.microsoft.com/office/drawing/2014/main" id="{C5AB0D60-4242-4C9C-B7BA-A0D421B3E793}"/>
                </a:ext>
              </a:extLst>
            </p:cNvPr>
            <p:cNvSpPr txBox="1"/>
            <p:nvPr/>
          </p:nvSpPr>
          <p:spPr>
            <a:xfrm>
              <a:off x="6863716" y="2074288"/>
              <a:ext cx="201168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Nattblå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#27234A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96 94 36 40</a:t>
              </a:r>
            </a:p>
          </p:txBody>
        </p:sp>
        <p:sp>
          <p:nvSpPr>
            <p:cNvPr id="8" name="Rektangel 44">
              <a:extLst>
                <a:ext uri="{FF2B5EF4-FFF2-40B4-BE49-F238E27FC236}">
                  <a16:creationId xmlns:a16="http://schemas.microsoft.com/office/drawing/2014/main" id="{93160D2A-5760-4A7C-9C61-B174C1BEFC22}"/>
                </a:ext>
              </a:extLst>
            </p:cNvPr>
            <p:cNvSpPr/>
            <p:nvPr/>
          </p:nvSpPr>
          <p:spPr>
            <a:xfrm>
              <a:off x="19050000" y="2576990"/>
              <a:ext cx="3444240" cy="492442"/>
            </a:xfrm>
            <a:prstGeom prst="rect">
              <a:avLst/>
            </a:prstGeom>
            <a:solidFill>
              <a:srgbClr val="4D345F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textruta 45">
              <a:extLst>
                <a:ext uri="{FF2B5EF4-FFF2-40B4-BE49-F238E27FC236}">
                  <a16:creationId xmlns:a16="http://schemas.microsoft.com/office/drawing/2014/main" id="{6AB83EAF-153C-45E5-8029-AB8C0BBBA721}"/>
                </a:ext>
              </a:extLst>
            </p:cNvPr>
            <p:cNvSpPr txBox="1"/>
            <p:nvPr/>
          </p:nvSpPr>
          <p:spPr>
            <a:xfrm>
              <a:off x="19785330" y="2074288"/>
              <a:ext cx="201168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Djuplila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#4D345F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78 85 32 25</a:t>
              </a:r>
            </a:p>
          </p:txBody>
        </p:sp>
        <p:sp>
          <p:nvSpPr>
            <p:cNvPr id="10" name="Rektangel 46">
              <a:extLst>
                <a:ext uri="{FF2B5EF4-FFF2-40B4-BE49-F238E27FC236}">
                  <a16:creationId xmlns:a16="http://schemas.microsoft.com/office/drawing/2014/main" id="{4536024D-839A-4DD7-81D9-4BFA355E8AF8}"/>
                </a:ext>
              </a:extLst>
            </p:cNvPr>
            <p:cNvSpPr/>
            <p:nvPr/>
          </p:nvSpPr>
          <p:spPr>
            <a:xfrm>
              <a:off x="10462260" y="2576990"/>
              <a:ext cx="3417570" cy="492442"/>
            </a:xfrm>
            <a:prstGeom prst="rect">
              <a:avLst/>
            </a:prstGeom>
            <a:solidFill>
              <a:srgbClr val="33336B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" name="textruta 47">
              <a:extLst>
                <a:ext uri="{FF2B5EF4-FFF2-40B4-BE49-F238E27FC236}">
                  <a16:creationId xmlns:a16="http://schemas.microsoft.com/office/drawing/2014/main" id="{FFECF094-93E7-436C-9BD2-F15CB9F3C8B0}"/>
                </a:ext>
              </a:extLst>
            </p:cNvPr>
            <p:cNvSpPr txBox="1"/>
            <p:nvPr/>
          </p:nvSpPr>
          <p:spPr>
            <a:xfrm>
              <a:off x="10980420" y="2074288"/>
              <a:ext cx="247935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Skymningsblå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#33336b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95 89 25 14</a:t>
              </a:r>
            </a:p>
          </p:txBody>
        </p:sp>
        <p:sp>
          <p:nvSpPr>
            <p:cNvPr id="12" name="Rektangel 48">
              <a:extLst>
                <a:ext uri="{FF2B5EF4-FFF2-40B4-BE49-F238E27FC236}">
                  <a16:creationId xmlns:a16="http://schemas.microsoft.com/office/drawing/2014/main" id="{83394ADD-83F4-4707-8FDA-9C4854889A89}"/>
                </a:ext>
              </a:extLst>
            </p:cNvPr>
            <p:cNvSpPr/>
            <p:nvPr/>
          </p:nvSpPr>
          <p:spPr>
            <a:xfrm>
              <a:off x="14733270" y="2576990"/>
              <a:ext cx="3444240" cy="492442"/>
            </a:xfrm>
            <a:prstGeom prst="rect">
              <a:avLst/>
            </a:prstGeom>
            <a:solidFill>
              <a:srgbClr val="30488E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" name="textruta 49">
              <a:extLst>
                <a:ext uri="{FF2B5EF4-FFF2-40B4-BE49-F238E27FC236}">
                  <a16:creationId xmlns:a16="http://schemas.microsoft.com/office/drawing/2014/main" id="{5FFCD1FD-4F6F-4BA1-B7AB-16DBBA6D6FCE}"/>
                </a:ext>
              </a:extLst>
            </p:cNvPr>
            <p:cNvSpPr txBox="1"/>
            <p:nvPr/>
          </p:nvSpPr>
          <p:spPr>
            <a:xfrm>
              <a:off x="15278100" y="207428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Klarblå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#30488E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93 76 10 1</a:t>
              </a:r>
            </a:p>
          </p:txBody>
        </p:sp>
        <p:sp>
          <p:nvSpPr>
            <p:cNvPr id="14" name="Rektangel 50">
              <a:extLst>
                <a:ext uri="{FF2B5EF4-FFF2-40B4-BE49-F238E27FC236}">
                  <a16:creationId xmlns:a16="http://schemas.microsoft.com/office/drawing/2014/main" id="{F879382C-1A40-4D48-B120-6F167043E4A5}"/>
                </a:ext>
              </a:extLst>
            </p:cNvPr>
            <p:cNvSpPr/>
            <p:nvPr/>
          </p:nvSpPr>
          <p:spPr>
            <a:xfrm>
              <a:off x="1889760" y="6661310"/>
              <a:ext cx="3417570" cy="492442"/>
            </a:xfrm>
            <a:prstGeom prst="rect">
              <a:avLst/>
            </a:prstGeom>
            <a:solidFill>
              <a:srgbClr val="154E4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" name="textruta 51">
              <a:extLst>
                <a:ext uri="{FF2B5EF4-FFF2-40B4-BE49-F238E27FC236}">
                  <a16:creationId xmlns:a16="http://schemas.microsoft.com/office/drawing/2014/main" id="{D9813EF4-18BB-44BB-B675-E9F83BC5ACF0}"/>
                </a:ext>
              </a:extLst>
            </p:cNvPr>
            <p:cNvSpPr txBox="1"/>
            <p:nvPr/>
          </p:nvSpPr>
          <p:spPr>
            <a:xfrm>
              <a:off x="2421254" y="615860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Skogsgrön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#154E45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87 42 64 46</a:t>
              </a:r>
            </a:p>
          </p:txBody>
        </p:sp>
        <p:sp>
          <p:nvSpPr>
            <p:cNvPr id="16" name="Rektangel 52">
              <a:extLst>
                <a:ext uri="{FF2B5EF4-FFF2-40B4-BE49-F238E27FC236}">
                  <a16:creationId xmlns:a16="http://schemas.microsoft.com/office/drawing/2014/main" id="{E14167BC-8DDD-4362-A19F-7395E5A43BFA}"/>
                </a:ext>
              </a:extLst>
            </p:cNvPr>
            <p:cNvSpPr/>
            <p:nvPr/>
          </p:nvSpPr>
          <p:spPr>
            <a:xfrm>
              <a:off x="10488930" y="6661310"/>
              <a:ext cx="3390900" cy="492442"/>
            </a:xfrm>
            <a:prstGeom prst="rect">
              <a:avLst/>
            </a:prstGeom>
            <a:solidFill>
              <a:srgbClr val="089086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textruta 53">
              <a:extLst>
                <a:ext uri="{FF2B5EF4-FFF2-40B4-BE49-F238E27FC236}">
                  <a16:creationId xmlns:a16="http://schemas.microsoft.com/office/drawing/2014/main" id="{3BB92740-3B79-4E60-8B6D-2649C66D14EE}"/>
                </a:ext>
              </a:extLst>
            </p:cNvPr>
            <p:cNvSpPr txBox="1"/>
            <p:nvPr/>
          </p:nvSpPr>
          <p:spPr>
            <a:xfrm>
              <a:off x="11007090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Oceangrön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#089086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81 20 51 4</a:t>
              </a:r>
            </a:p>
          </p:txBody>
        </p:sp>
        <p:sp>
          <p:nvSpPr>
            <p:cNvPr id="18" name="Rektangel 54">
              <a:extLst>
                <a:ext uri="{FF2B5EF4-FFF2-40B4-BE49-F238E27FC236}">
                  <a16:creationId xmlns:a16="http://schemas.microsoft.com/office/drawing/2014/main" id="{0C313DF5-BB6E-4086-ACED-00F44DF28A41}"/>
                </a:ext>
              </a:extLst>
            </p:cNvPr>
            <p:cNvSpPr/>
            <p:nvPr/>
          </p:nvSpPr>
          <p:spPr>
            <a:xfrm>
              <a:off x="14759940" y="6661310"/>
              <a:ext cx="3417570" cy="492442"/>
            </a:xfrm>
            <a:prstGeom prst="rect">
              <a:avLst/>
            </a:prstGeom>
            <a:solidFill>
              <a:srgbClr val="009BA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" name="textruta 55">
              <a:extLst>
                <a:ext uri="{FF2B5EF4-FFF2-40B4-BE49-F238E27FC236}">
                  <a16:creationId xmlns:a16="http://schemas.microsoft.com/office/drawing/2014/main" id="{422380E3-2696-4C74-ABA9-A51895EE52EE}"/>
                </a:ext>
              </a:extLst>
            </p:cNvPr>
            <p:cNvSpPr txBox="1"/>
            <p:nvPr/>
          </p:nvSpPr>
          <p:spPr>
            <a:xfrm>
              <a:off x="15312388" y="615860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Oceanblå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#009BA2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79 16 37 2</a:t>
              </a:r>
            </a:p>
          </p:txBody>
        </p:sp>
        <p:sp>
          <p:nvSpPr>
            <p:cNvPr id="20" name="Rektangel 56">
              <a:extLst>
                <a:ext uri="{FF2B5EF4-FFF2-40B4-BE49-F238E27FC236}">
                  <a16:creationId xmlns:a16="http://schemas.microsoft.com/office/drawing/2014/main" id="{71BDDEB9-031C-41FA-98CF-C17A23783A95}"/>
                </a:ext>
              </a:extLst>
            </p:cNvPr>
            <p:cNvSpPr/>
            <p:nvPr/>
          </p:nvSpPr>
          <p:spPr>
            <a:xfrm>
              <a:off x="6198870" y="6661310"/>
              <a:ext cx="3413760" cy="492442"/>
            </a:xfrm>
            <a:prstGeom prst="rect">
              <a:avLst/>
            </a:prstGeom>
            <a:solidFill>
              <a:srgbClr val="045C6E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" name="textruta 57">
              <a:extLst>
                <a:ext uri="{FF2B5EF4-FFF2-40B4-BE49-F238E27FC236}">
                  <a16:creationId xmlns:a16="http://schemas.microsoft.com/office/drawing/2014/main" id="{B903D7E9-8A00-4C82-9060-7A1B05CBCD46}"/>
                </a:ext>
              </a:extLst>
            </p:cNvPr>
            <p:cNvSpPr txBox="1"/>
            <p:nvPr/>
          </p:nvSpPr>
          <p:spPr>
            <a:xfrm>
              <a:off x="6724442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Teal</a:t>
              </a:r>
              <a:endParaRPr lang="sv-SE" sz="1400" b="0">
                <a:solidFill>
                  <a:srgbClr val="FFFFFF"/>
                </a:solidFill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#045C6E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89 44 40 28</a:t>
              </a:r>
            </a:p>
          </p:txBody>
        </p:sp>
        <p:sp>
          <p:nvSpPr>
            <p:cNvPr id="22" name="Rektangel 58">
              <a:extLst>
                <a:ext uri="{FF2B5EF4-FFF2-40B4-BE49-F238E27FC236}">
                  <a16:creationId xmlns:a16="http://schemas.microsoft.com/office/drawing/2014/main" id="{E75F35EE-24EC-40BC-9B27-8F8F4EA6ABA2}"/>
                </a:ext>
              </a:extLst>
            </p:cNvPr>
            <p:cNvSpPr/>
            <p:nvPr/>
          </p:nvSpPr>
          <p:spPr>
            <a:xfrm>
              <a:off x="19023330" y="6661310"/>
              <a:ext cx="3417570" cy="492442"/>
            </a:xfrm>
            <a:prstGeom prst="rect">
              <a:avLst/>
            </a:prstGeom>
            <a:solidFill>
              <a:srgbClr val="AF4E5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3" name="textruta 59">
              <a:extLst>
                <a:ext uri="{FF2B5EF4-FFF2-40B4-BE49-F238E27FC236}">
                  <a16:creationId xmlns:a16="http://schemas.microsoft.com/office/drawing/2014/main" id="{B9DD04EB-1F43-4FE5-96FF-C425A1365198}"/>
                </a:ext>
              </a:extLst>
            </p:cNvPr>
            <p:cNvSpPr txBox="1"/>
            <p:nvPr/>
          </p:nvSpPr>
          <p:spPr>
            <a:xfrm>
              <a:off x="19554824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Roströd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#AF4E55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24 77 54 15</a:t>
              </a:r>
            </a:p>
          </p:txBody>
        </p:sp>
        <p:sp>
          <p:nvSpPr>
            <p:cNvPr id="24" name="Rektangel 60">
              <a:extLst>
                <a:ext uri="{FF2B5EF4-FFF2-40B4-BE49-F238E27FC236}">
                  <a16:creationId xmlns:a16="http://schemas.microsoft.com/office/drawing/2014/main" id="{8BE8C53D-7EDC-43D3-8485-71E129706FA8}"/>
                </a:ext>
              </a:extLst>
            </p:cNvPr>
            <p:cNvSpPr/>
            <p:nvPr/>
          </p:nvSpPr>
          <p:spPr>
            <a:xfrm>
              <a:off x="1889760" y="10818019"/>
              <a:ext cx="3448050" cy="492442"/>
            </a:xfrm>
            <a:prstGeom prst="rect">
              <a:avLst/>
            </a:prstGeom>
            <a:solidFill>
              <a:srgbClr val="FDD1D1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5" name="textruta 61">
              <a:extLst>
                <a:ext uri="{FF2B5EF4-FFF2-40B4-BE49-F238E27FC236}">
                  <a16:creationId xmlns:a16="http://schemas.microsoft.com/office/drawing/2014/main" id="{D8305694-BE8E-4273-AFF3-B39947FA4946}"/>
                </a:ext>
              </a:extLst>
            </p:cNvPr>
            <p:cNvSpPr txBox="1"/>
            <p:nvPr/>
          </p:nvSpPr>
          <p:spPr>
            <a:xfrm>
              <a:off x="2421254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Persikorosa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#FDD1D1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0 25 13 0</a:t>
              </a:r>
            </a:p>
          </p:txBody>
        </p:sp>
        <p:sp>
          <p:nvSpPr>
            <p:cNvPr id="26" name="Rektangel 62">
              <a:extLst>
                <a:ext uri="{FF2B5EF4-FFF2-40B4-BE49-F238E27FC236}">
                  <a16:creationId xmlns:a16="http://schemas.microsoft.com/office/drawing/2014/main" id="{7FE652DC-7BF0-46F4-9BC6-73A159F6A605}"/>
                </a:ext>
              </a:extLst>
            </p:cNvPr>
            <p:cNvSpPr/>
            <p:nvPr/>
          </p:nvSpPr>
          <p:spPr>
            <a:xfrm>
              <a:off x="6160770" y="10818019"/>
              <a:ext cx="3413760" cy="492442"/>
            </a:xfrm>
            <a:prstGeom prst="rect">
              <a:avLst/>
            </a:prstGeom>
            <a:solidFill>
              <a:srgbClr val="E3E3E3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7" name="textruta 63">
              <a:extLst>
                <a:ext uri="{FF2B5EF4-FFF2-40B4-BE49-F238E27FC236}">
                  <a16:creationId xmlns:a16="http://schemas.microsoft.com/office/drawing/2014/main" id="{F7460CB3-D44F-42E7-BF4F-04FF0D968AED}"/>
                </a:ext>
              </a:extLst>
            </p:cNvPr>
            <p:cNvSpPr txBox="1"/>
            <p:nvPr/>
          </p:nvSpPr>
          <p:spPr>
            <a:xfrm>
              <a:off x="6690360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Stengrå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#E3E3E3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13 9 11 0</a:t>
              </a:r>
            </a:p>
          </p:txBody>
        </p:sp>
        <p:sp>
          <p:nvSpPr>
            <p:cNvPr id="28" name="Rektangel 64">
              <a:extLst>
                <a:ext uri="{FF2B5EF4-FFF2-40B4-BE49-F238E27FC236}">
                  <a16:creationId xmlns:a16="http://schemas.microsoft.com/office/drawing/2014/main" id="{7C1F743C-54AC-4A06-94C9-5FA94D04C4CD}"/>
                </a:ext>
              </a:extLst>
            </p:cNvPr>
            <p:cNvSpPr/>
            <p:nvPr/>
          </p:nvSpPr>
          <p:spPr>
            <a:xfrm>
              <a:off x="10462260" y="10787539"/>
              <a:ext cx="3390900" cy="492442"/>
            </a:xfrm>
            <a:prstGeom prst="rect">
              <a:avLst/>
            </a:prstGeom>
            <a:solidFill>
              <a:srgbClr val="EFE9DF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9" name="textruta 65">
              <a:extLst>
                <a:ext uri="{FF2B5EF4-FFF2-40B4-BE49-F238E27FC236}">
                  <a16:creationId xmlns:a16="http://schemas.microsoft.com/office/drawing/2014/main" id="{995BB69B-AE49-4A99-A705-1CAEA4FB3DF3}"/>
                </a:ext>
              </a:extLst>
            </p:cNvPr>
            <p:cNvSpPr txBox="1"/>
            <p:nvPr/>
          </p:nvSpPr>
          <p:spPr>
            <a:xfrm>
              <a:off x="10980420" y="1028483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Varmgrå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#EFE9DF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7 8 14 0</a:t>
              </a:r>
            </a:p>
          </p:txBody>
        </p:sp>
        <p:sp>
          <p:nvSpPr>
            <p:cNvPr id="30" name="Rektangel 66">
              <a:extLst>
                <a:ext uri="{FF2B5EF4-FFF2-40B4-BE49-F238E27FC236}">
                  <a16:creationId xmlns:a16="http://schemas.microsoft.com/office/drawing/2014/main" id="{5D6F6FE9-8B11-47B1-BD79-3DB939104478}"/>
                </a:ext>
              </a:extLst>
            </p:cNvPr>
            <p:cNvSpPr/>
            <p:nvPr/>
          </p:nvSpPr>
          <p:spPr>
            <a:xfrm>
              <a:off x="19050000" y="10818019"/>
              <a:ext cx="3390900" cy="492442"/>
            </a:xfrm>
            <a:prstGeom prst="rect">
              <a:avLst/>
            </a:prstGeom>
            <a:noFill/>
            <a:ln w="12700" cap="flat">
              <a:solidFill>
                <a:srgbClr val="D5D5D5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1" name="textruta 67">
              <a:extLst>
                <a:ext uri="{FF2B5EF4-FFF2-40B4-BE49-F238E27FC236}">
                  <a16:creationId xmlns:a16="http://schemas.microsoft.com/office/drawing/2014/main" id="{64FEDD19-DD8F-4CC3-9A5F-1FAF289DFCE5}"/>
                </a:ext>
              </a:extLst>
            </p:cNvPr>
            <p:cNvSpPr txBox="1"/>
            <p:nvPr/>
          </p:nvSpPr>
          <p:spPr>
            <a:xfrm>
              <a:off x="19568160" y="10311111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Vit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#FFFFFF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0 0 0 0</a:t>
              </a:r>
            </a:p>
          </p:txBody>
        </p:sp>
        <p:sp>
          <p:nvSpPr>
            <p:cNvPr id="32" name="Rektangel 68">
              <a:extLst>
                <a:ext uri="{FF2B5EF4-FFF2-40B4-BE49-F238E27FC236}">
                  <a16:creationId xmlns:a16="http://schemas.microsoft.com/office/drawing/2014/main" id="{3C4C6C6D-D07C-4A18-8F58-1262DDA564AB}"/>
                </a:ext>
              </a:extLst>
            </p:cNvPr>
            <p:cNvSpPr/>
            <p:nvPr/>
          </p:nvSpPr>
          <p:spPr>
            <a:xfrm>
              <a:off x="14733270" y="10818019"/>
              <a:ext cx="3417570" cy="492442"/>
            </a:xfrm>
            <a:prstGeom prst="rect">
              <a:avLst/>
            </a:prstGeom>
            <a:solidFill>
              <a:srgbClr val="F7F5F1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3" name="textruta 69">
              <a:extLst>
                <a:ext uri="{FF2B5EF4-FFF2-40B4-BE49-F238E27FC236}">
                  <a16:creationId xmlns:a16="http://schemas.microsoft.com/office/drawing/2014/main" id="{BF8F2470-F0F3-4522-8588-EE5575AB1359}"/>
                </a:ext>
              </a:extLst>
            </p:cNvPr>
            <p:cNvSpPr txBox="1"/>
            <p:nvPr/>
          </p:nvSpPr>
          <p:spPr>
            <a:xfrm>
              <a:off x="15278100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Krämvit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#F7F5F1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4 4 6 0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162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74115" y="4538638"/>
            <a:ext cx="5206608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  <a:cs typeface="Arial" panose="020B0604020202020204" pitchFamily="34" charset="0"/>
              </a:rPr>
              <a:t>Jane Doe Smith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53222" y="1746025"/>
            <a:ext cx="7796705" cy="17953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sz="5500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  <a:cs typeface="Arial" panose="020B0604020202020204" pitchFamily="34" charset="0"/>
              </a:rPr>
              <a:t>En längre vänsterställd rubrik på två rader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789D315-9205-4977-ACEC-06FBEF7C276A}"/>
              </a:ext>
            </a:extLst>
          </p:cNvPr>
          <p:cNvSpPr/>
          <p:nvPr/>
        </p:nvSpPr>
        <p:spPr>
          <a:xfrm>
            <a:off x="939258" y="4056176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9" name="© www.partsradet.se">
            <a:extLst>
              <a:ext uri="{FF2B5EF4-FFF2-40B4-BE49-F238E27FC236}">
                <a16:creationId xmlns:a16="http://schemas.microsoft.com/office/drawing/2014/main" id="{B8B2AE36-23EE-4F4C-8585-ADA092848124}"/>
              </a:ext>
            </a:extLst>
          </p:cNvPr>
          <p:cNvSpPr txBox="1"/>
          <p:nvPr/>
        </p:nvSpPr>
        <p:spPr>
          <a:xfrm>
            <a:off x="934142" y="6094017"/>
            <a:ext cx="989053" cy="17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70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14AF3-57ED-40B2-B029-D50596E8D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2" y="636810"/>
            <a:ext cx="2786400" cy="5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238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099449"/>
            <a:ext cx="6133771" cy="56425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6060" y="2322190"/>
            <a:ext cx="7796705" cy="9489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kort rubrik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DCC2E31-9B7C-4173-840A-E3FE37A11D0E}"/>
              </a:ext>
            </a:extLst>
          </p:cNvPr>
          <p:cNvSpPr/>
          <p:nvPr/>
        </p:nvSpPr>
        <p:spPr>
          <a:xfrm>
            <a:off x="5793229" y="3638150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B8EAB73-6B54-4644-90AE-F42D233DC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46021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ma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556649"/>
            <a:ext cx="6133771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0810000-F07B-4B40-BBF5-0AEABB13A604}"/>
              </a:ext>
            </a:extLst>
          </p:cNvPr>
          <p:cNvSpPr/>
          <p:nvPr/>
        </p:nvSpPr>
        <p:spPr>
          <a:xfrm>
            <a:off x="5810717" y="4035343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6BBE496-89B8-4172-8469-3D6339130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  <p:sp>
        <p:nvSpPr>
          <p:cNvPr id="9" name="“Type a quote here.”">
            <a:extLst>
              <a:ext uri="{FF2B5EF4-FFF2-40B4-BE49-F238E27FC236}">
                <a16:creationId xmlns:a16="http://schemas.microsoft.com/office/drawing/2014/main" id="{1E48D5FA-DE18-4193-A6E2-F77C01DA9209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7647" y="1633637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lite längre rubrik på två rader</a:t>
            </a:r>
          </a:p>
        </p:txBody>
      </p:sp>
    </p:spTree>
    <p:extLst>
      <p:ext uri="{BB962C8B-B14F-4D97-AF65-F5344CB8AC3E}">
        <p14:creationId xmlns:p14="http://schemas.microsoft.com/office/powerpoint/2010/main" val="28510124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ACA180-D5F9-4B2B-B1AB-3B875289D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91" y="2481120"/>
            <a:ext cx="9949664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1040365-AF2E-4DD1-9068-99322A2B7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6066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099449"/>
            <a:ext cx="6133771" cy="56425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6060" y="2270894"/>
            <a:ext cx="7796705" cy="94897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kort rubrik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75388B6-9146-4962-B86F-FC536C0A0DE5}"/>
              </a:ext>
            </a:extLst>
          </p:cNvPr>
          <p:cNvSpPr/>
          <p:nvPr/>
        </p:nvSpPr>
        <p:spPr>
          <a:xfrm>
            <a:off x="5793229" y="3638150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6D1854-0FC1-403B-86B4-B2EEEAF0D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8967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5844113-D91C-4C16-A203-0259235C8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9532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smtClean="0"/>
            </a:lvl1pPr>
          </a:lstStyle>
          <a:p>
            <a:r>
              <a:rPr lang="sv-SE">
                <a:latin typeface="+mj-lt"/>
              </a:rPr>
              <a:t>En lång vänsterställd rubrik på två rader med en hel del text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3146072-14B8-4D30-92C1-8A4AC3DEB61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76891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AC3CB629-A935-4C14-86D7-17401DE425E6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70539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7328FE0B-DF46-4EC0-A1D1-051121E66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96534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lite längre rubrik på två rader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70539" y="2610132"/>
            <a:ext cx="5044285" cy="25861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</a:t>
            </a:r>
            <a:r>
              <a:rPr lang="sv-SE" sz="1400" err="1">
                <a:latin typeface="+mn-lt"/>
              </a:rPr>
              <a:t>plaacerat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 sz="1400">
                <a:latin typeface="+mn-lt"/>
                <a:ea typeface="Euclid Circular A SemiBold" panose="020B0704000000000000" pitchFamily="34" charset="0"/>
              </a:rPr>
              <a:t>En underrubrik i texten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92F750-F665-4091-A073-2B26BA880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992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längre rubrik med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points</a:t>
            </a:r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25E7B1-DCCB-4999-BC42-B8512575CB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356" y="2374503"/>
            <a:ext cx="5044285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C21212-7C1F-4749-89D3-12390216C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77529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862296" y="-491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4114" y="1441160"/>
            <a:ext cx="5221886" cy="5930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kort rubrik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6A2CEFA-D751-48FC-8537-5780947B615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4114" y="2456009"/>
            <a:ext cx="5186603" cy="19459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placerat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.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F4CD561-DD57-4EA1-A709-82E0BFE59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2193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85057" y="3822994"/>
            <a:ext cx="7021887" cy="148758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Centrerad undertext i lite större storlek när man behöver att ett viktigt budskap ska ta lite extra plats.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523000" y="1372055"/>
            <a:ext cx="7146000" cy="13336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längre centrerad rubrik med ett streck som bryter av 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089DD18C-C6ED-49CF-9BBB-999B77A1C878}"/>
              </a:ext>
            </a:extLst>
          </p:cNvPr>
          <p:cNvSpPr/>
          <p:nvPr/>
        </p:nvSpPr>
        <p:spPr>
          <a:xfrm>
            <a:off x="5810716" y="3255902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48FC67-211A-4DD7-8DFE-EC1BB7E2D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76008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5D326849-9AB8-47B1-A59D-9730F8C7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927"/>
          </a:blip>
          <a:stretch>
            <a:fillRect/>
          </a:stretch>
        </p:blipFill>
        <p:spPr>
          <a:xfrm>
            <a:off x="1" y="0"/>
            <a:ext cx="1220284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745638" y="2488914"/>
            <a:ext cx="8700725" cy="19492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centrerad längre rubrik på flera rader med en nedtonad bakgrundsbild när man vill ha en </a:t>
            </a:r>
            <a:r>
              <a:rPr lang="sv-SE" err="1">
                <a:latin typeface="+mj-lt"/>
              </a:rPr>
              <a:t>slide</a:t>
            </a:r>
            <a:r>
              <a:rPr lang="sv-SE">
                <a:latin typeface="+mj-lt"/>
              </a:rPr>
              <a:t> som bryter av lite.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40983D9-3A63-4250-B653-CB0E746B0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5144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lång vänsterställd rubrik på två rader och tidslinje under</a:t>
            </a:r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347E3-0012-4A0E-86C4-A6973FD29E30}"/>
              </a:ext>
            </a:extLst>
          </p:cNvPr>
          <p:cNvSpPr/>
          <p:nvPr/>
        </p:nvSpPr>
        <p:spPr>
          <a:xfrm>
            <a:off x="938118" y="3589706"/>
            <a:ext cx="10315764" cy="1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3BB9-63D0-402D-B7F7-5DD70CB795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8118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77119-29DA-4683-BCD0-D82825EBDD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8123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1E8B5D-7D2C-44FF-B4BA-DA763FD75C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78127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2AEEE4-A467-4015-8B76-19A098BE5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98132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8FFDA874-5DBF-409C-A8F1-7103A28852E4}"/>
              </a:ext>
            </a:extLst>
          </p:cNvPr>
          <p:cNvSpPr/>
          <p:nvPr/>
        </p:nvSpPr>
        <p:spPr>
          <a:xfrm>
            <a:off x="939258" y="3496412"/>
            <a:ext cx="186588" cy="1865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F12E13-B40B-4398-A53B-6E9DF61E3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257" y="2975745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50"/>
              </a:spcBef>
              <a:buNone/>
              <a:defRPr sz="1400"/>
            </a:lvl1pPr>
          </a:lstStyle>
          <a:p>
            <a:pPr lvl="0"/>
            <a:r>
              <a:rPr lang="en-US"/>
              <a:t>Steg 1</a:t>
            </a:r>
            <a:endParaRPr lang="sv-SE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041049A-24DC-49FA-98C0-90559F634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8122" y="2975744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2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BDBA522-6A4F-46F4-B015-A48AB50288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986" y="2975744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3</a:t>
            </a:r>
            <a:endParaRPr lang="sv-SE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28B8332-A76E-4C09-94B2-941DAB3C19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5851" y="2975743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4</a:t>
            </a:r>
            <a:endParaRPr lang="sv-SE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EE68B3D7-4C7C-41D7-AF0A-9AF605099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44369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945804" y="5396214"/>
            <a:ext cx="6325059" cy="79367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1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</a:lstStyle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Jane Doe Smith</a:t>
            </a:r>
          </a:p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Arbetslivsforskare &amp; Föreläsare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578967" y="1522798"/>
            <a:ext cx="9034066" cy="89665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228600">
              <a:lnSpc>
                <a:spcPct val="90000"/>
              </a:lnSpc>
              <a:spcBef>
                <a:spcPts val="0"/>
              </a:spcBef>
              <a:buSzTx/>
              <a:buNone/>
              <a:defRPr lang="sv-SE"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Ett citat </a:t>
            </a:r>
            <a:r>
              <a:rPr lang="sv-SE" err="1">
                <a:latin typeface="+mj-lt"/>
              </a:rPr>
              <a:t>dolor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sit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amet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consectetur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adipiscing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elitia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justo</a:t>
            </a:r>
            <a:r>
              <a:rPr lang="sv-SE">
                <a:latin typeface="+mj-lt"/>
              </a:rPr>
              <a:t> eget </a:t>
            </a:r>
            <a:r>
              <a:rPr lang="sv-SE" err="1">
                <a:latin typeface="+mj-lt"/>
              </a:rPr>
              <a:t>nislo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ullam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corper</a:t>
            </a:r>
            <a:r>
              <a:rPr lang="sv-SE">
                <a:latin typeface="+mj-lt"/>
              </a:rPr>
              <a:t> ide </a:t>
            </a:r>
            <a:r>
              <a:rPr lang="sv-SE" err="1">
                <a:latin typeface="+mj-lt"/>
              </a:rPr>
              <a:t>ornare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lacerat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diam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fermentum</a:t>
            </a:r>
            <a:r>
              <a:rPr lang="sv-SE">
                <a:latin typeface="+mj-lt"/>
              </a:rPr>
              <a:t>.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79198E8-9820-4883-AEAE-77B55DC77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86362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F62601B-347C-459E-848F-FA9E93BA1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87062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">
            <a:extLst>
              <a:ext uri="{FF2B5EF4-FFF2-40B4-BE49-F238E27FC236}">
                <a16:creationId xmlns:a16="http://schemas.microsoft.com/office/drawing/2014/main" id="{B8B8975B-896F-43D9-B44C-C96774FEB378}"/>
              </a:ext>
            </a:extLst>
          </p:cNvPr>
          <p:cNvSpPr/>
          <p:nvPr/>
        </p:nvSpPr>
        <p:spPr>
          <a:xfrm>
            <a:off x="5810717" y="4035343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556649"/>
            <a:ext cx="6133771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7647" y="1633637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lite längre rubrik på två rader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9575EE-F3C5-4822-8EC0-4EF2E344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80125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">
            <a:extLst>
              <a:ext uri="{FF2B5EF4-FFF2-40B4-BE49-F238E27FC236}">
                <a16:creationId xmlns:a16="http://schemas.microsoft.com/office/drawing/2014/main" id="{B8B8975B-896F-43D9-B44C-C96774FEB378}"/>
              </a:ext>
            </a:extLst>
          </p:cNvPr>
          <p:cNvSpPr/>
          <p:nvPr/>
        </p:nvSpPr>
        <p:spPr>
          <a:xfrm>
            <a:off x="5810717" y="4035343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556649"/>
            <a:ext cx="6133771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7647" y="1633637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lite längre rubrik på två rader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AE207-3430-4549-A074-A342C1C17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77" y="6213423"/>
            <a:ext cx="503810" cy="50381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9575EE-F3C5-4822-8EC0-4EF2E344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E8224E2-34E0-4E45-9125-5E6BA8331065}"/>
              </a:ext>
            </a:extLst>
          </p:cNvPr>
          <p:cNvSpPr/>
          <p:nvPr userDrawn="1"/>
        </p:nvSpPr>
        <p:spPr>
          <a:xfrm>
            <a:off x="2351584" y="1484784"/>
            <a:ext cx="6480720" cy="324036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2039382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5844113-D91C-4C16-A203-0259235C8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415B6-73A7-45CC-8056-9D8F1C356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77" y="6213423"/>
            <a:ext cx="504000" cy="504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E7C7AEF-D324-4185-8247-3EE3D12E346D}"/>
              </a:ext>
            </a:extLst>
          </p:cNvPr>
          <p:cNvSpPr/>
          <p:nvPr userDrawn="1"/>
        </p:nvSpPr>
        <p:spPr>
          <a:xfrm>
            <a:off x="3143672" y="2924944"/>
            <a:ext cx="7920880" cy="1368152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6983334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AE1A8-A5D7-46F5-9434-652A6A0C1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77" y="6213423"/>
            <a:ext cx="503810" cy="50381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B512AE-A1A6-46EE-87D8-9B537E23B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2BFAFAE-A9AB-419F-A667-243033D8E5E8}"/>
              </a:ext>
            </a:extLst>
          </p:cNvPr>
          <p:cNvSpPr/>
          <p:nvPr userDrawn="1"/>
        </p:nvSpPr>
        <p:spPr>
          <a:xfrm>
            <a:off x="3647728" y="2996952"/>
            <a:ext cx="4752528" cy="2232248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7826182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74115" y="4538638"/>
            <a:ext cx="5206608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  <a:cs typeface="Arial" panose="020B0604020202020204" pitchFamily="34" charset="0"/>
              </a:rPr>
              <a:t>Jane Doe Smith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53222" y="1746025"/>
            <a:ext cx="7796705" cy="17953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sz="5500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  <a:cs typeface="Arial" panose="020B0604020202020204" pitchFamily="34" charset="0"/>
              </a:rPr>
              <a:t>En längre vänsterställd rubrik på två rader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789D315-9205-4977-ACEC-06FBEF7C276A}"/>
              </a:ext>
            </a:extLst>
          </p:cNvPr>
          <p:cNvSpPr/>
          <p:nvPr/>
        </p:nvSpPr>
        <p:spPr>
          <a:xfrm>
            <a:off x="939258" y="4056176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9" name="© www.partsradet.se">
            <a:extLst>
              <a:ext uri="{FF2B5EF4-FFF2-40B4-BE49-F238E27FC236}">
                <a16:creationId xmlns:a16="http://schemas.microsoft.com/office/drawing/2014/main" id="{B8B2AE36-23EE-4F4C-8585-ADA092848124}"/>
              </a:ext>
            </a:extLst>
          </p:cNvPr>
          <p:cNvSpPr txBox="1"/>
          <p:nvPr/>
        </p:nvSpPr>
        <p:spPr>
          <a:xfrm>
            <a:off x="934142" y="6094017"/>
            <a:ext cx="989053" cy="17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70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14AF3-57ED-40B2-B029-D50596E8D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2" y="636810"/>
            <a:ext cx="2786400" cy="5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3913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099449"/>
            <a:ext cx="6133771" cy="56425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6060" y="2322190"/>
            <a:ext cx="7796705" cy="9489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kort rubrik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DCC2E31-9B7C-4173-840A-E3FE37A11D0E}"/>
              </a:ext>
            </a:extLst>
          </p:cNvPr>
          <p:cNvSpPr/>
          <p:nvPr/>
        </p:nvSpPr>
        <p:spPr>
          <a:xfrm>
            <a:off x="5793229" y="3638150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B8EAB73-6B54-4644-90AE-F42D233DC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637969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ma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556649"/>
            <a:ext cx="6133771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30810000-F07B-4B40-BBF5-0AEABB13A604}"/>
              </a:ext>
            </a:extLst>
          </p:cNvPr>
          <p:cNvSpPr/>
          <p:nvPr/>
        </p:nvSpPr>
        <p:spPr>
          <a:xfrm>
            <a:off x="5810717" y="4035343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6BBE496-89B8-4172-8469-3D6339130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  <p:sp>
        <p:nvSpPr>
          <p:cNvPr id="9" name="“Type a quote here.”">
            <a:extLst>
              <a:ext uri="{FF2B5EF4-FFF2-40B4-BE49-F238E27FC236}">
                <a16:creationId xmlns:a16="http://schemas.microsoft.com/office/drawing/2014/main" id="{1E48D5FA-DE18-4193-A6E2-F77C01DA9209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7647" y="1633637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lite längre rubrik på två rader</a:t>
            </a:r>
          </a:p>
        </p:txBody>
      </p:sp>
    </p:spTree>
    <p:extLst>
      <p:ext uri="{BB962C8B-B14F-4D97-AF65-F5344CB8AC3E}">
        <p14:creationId xmlns:p14="http://schemas.microsoft.com/office/powerpoint/2010/main" val="346518904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ACA180-D5F9-4B2B-B1AB-3B875289D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91" y="2481120"/>
            <a:ext cx="9949664" cy="3565479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1040365-AF2E-4DD1-9068-99322A2B7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57629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5844113-D91C-4C16-A203-0259235C8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78466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sv-SE" sz="4000" smtClean="0"/>
            </a:lvl1pPr>
          </a:lstStyle>
          <a:p>
            <a:r>
              <a:rPr lang="sv-SE">
                <a:latin typeface="+mj-lt"/>
              </a:rPr>
              <a:t>En lång vänsterställd rubrik på två rader med en hel del text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3146072-14B8-4D30-92C1-8A4AC3DEB61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76891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AC3CB629-A935-4C14-86D7-17401DE425E6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70539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7328FE0B-DF46-4EC0-A1D1-051121E66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40329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lite längre rubrik på två rader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70539" y="2610132"/>
            <a:ext cx="5044285" cy="25861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</a:t>
            </a:r>
            <a:r>
              <a:rPr lang="sv-SE" sz="1400" err="1">
                <a:latin typeface="+mn-lt"/>
              </a:rPr>
              <a:t>plaacerat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 sz="1400">
                <a:latin typeface="+mn-lt"/>
                <a:ea typeface="Euclid Circular A SemiBold" panose="020B0704000000000000" pitchFamily="34" charset="0"/>
              </a:rPr>
              <a:t>En underrubrik i texten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92F750-F665-4091-A073-2B26BA880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7203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FC9CEB-B72A-4ED0-92D8-DA660390AE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91" y="2481120"/>
            <a:ext cx="9949664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2FE0FA-B7B2-45D3-AA1B-A41FE67EE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062235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längre rubrik med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points</a:t>
            </a:r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25E7B1-DCCB-4999-BC42-B8512575CB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356" y="2374503"/>
            <a:ext cx="5044285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C21212-7C1F-4749-89D3-12390216C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3829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862296" y="-491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4114" y="1441160"/>
            <a:ext cx="5221886" cy="5930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kort rubrik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6A2CEFA-D751-48FC-8537-5780947B615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4114" y="2456009"/>
            <a:ext cx="5186603" cy="19459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placerat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.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F4CD561-DD57-4EA1-A709-82E0BFE59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06292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85057" y="3822994"/>
            <a:ext cx="7021887" cy="148758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Centrerad undertext i lite större storlek när man behöver att ett viktigt budskap ska ta lite extra plats.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523000" y="1372055"/>
            <a:ext cx="7146000" cy="13336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längre centrerad rubrik med ett streck som bryter av 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089DD18C-C6ED-49CF-9BBB-999B77A1C878}"/>
              </a:ext>
            </a:extLst>
          </p:cNvPr>
          <p:cNvSpPr/>
          <p:nvPr/>
        </p:nvSpPr>
        <p:spPr>
          <a:xfrm>
            <a:off x="5810716" y="3255902"/>
            <a:ext cx="57056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248FC67-211A-4DD7-8DFE-EC1BB7E2D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24464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5D326849-9AB8-47B1-A59D-9730F8C7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927"/>
          </a:blip>
          <a:stretch>
            <a:fillRect/>
          </a:stretch>
        </p:blipFill>
        <p:spPr>
          <a:xfrm>
            <a:off x="1" y="0"/>
            <a:ext cx="1220284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745638" y="2488914"/>
            <a:ext cx="8700725" cy="19492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centrerad längre rubrik på flera rader med en nedtonad bakgrundsbild när man vill ha en </a:t>
            </a:r>
            <a:r>
              <a:rPr lang="sv-SE" err="1">
                <a:latin typeface="+mj-lt"/>
              </a:rPr>
              <a:t>slide</a:t>
            </a:r>
            <a:r>
              <a:rPr lang="sv-SE">
                <a:latin typeface="+mj-lt"/>
              </a:rPr>
              <a:t> som bryter av lite.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40983D9-3A63-4250-B653-CB0E746B0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28476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lång vänsterställd rubrik på två rader och tidslinje under</a:t>
            </a:r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347E3-0012-4A0E-86C4-A6973FD29E30}"/>
              </a:ext>
            </a:extLst>
          </p:cNvPr>
          <p:cNvSpPr/>
          <p:nvPr/>
        </p:nvSpPr>
        <p:spPr>
          <a:xfrm>
            <a:off x="938118" y="3589706"/>
            <a:ext cx="10315764" cy="1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3BB9-63D0-402D-B7F7-5DD70CB795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8118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77119-29DA-4683-BCD0-D82825EBDD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8123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1E8B5D-7D2C-44FF-B4BA-DA763FD75C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78127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2AEEE4-A467-4015-8B76-19A098BE5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98132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8FFDA874-5DBF-409C-A8F1-7103A28852E4}"/>
              </a:ext>
            </a:extLst>
          </p:cNvPr>
          <p:cNvSpPr/>
          <p:nvPr/>
        </p:nvSpPr>
        <p:spPr>
          <a:xfrm>
            <a:off x="939258" y="3496412"/>
            <a:ext cx="186588" cy="1865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F12E13-B40B-4398-A53B-6E9DF61E3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257" y="2975745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50"/>
              </a:spcBef>
              <a:buNone/>
              <a:defRPr sz="1400"/>
            </a:lvl1pPr>
          </a:lstStyle>
          <a:p>
            <a:pPr lvl="0"/>
            <a:r>
              <a:rPr lang="en-US"/>
              <a:t>Steg 1</a:t>
            </a:r>
            <a:endParaRPr lang="sv-SE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041049A-24DC-49FA-98C0-90559F634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8122" y="2975744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2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BDBA522-6A4F-46F4-B015-A48AB50288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986" y="2975744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3</a:t>
            </a:r>
            <a:endParaRPr lang="sv-SE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28B8332-A76E-4C09-94B2-941DAB3C19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5851" y="2975743"/>
            <a:ext cx="1555200" cy="292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4</a:t>
            </a:r>
            <a:endParaRPr lang="sv-SE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EE68B3D7-4C7C-41D7-AF0A-9AF605099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66329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945804" y="5396214"/>
            <a:ext cx="6325059" cy="79367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1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</a:lstStyle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Jane Doe Smith</a:t>
            </a:r>
          </a:p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Arbetslivsforskare &amp; Föreläsare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578967" y="1522798"/>
            <a:ext cx="9034066" cy="89665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228600">
              <a:lnSpc>
                <a:spcPct val="90000"/>
              </a:lnSpc>
              <a:spcBef>
                <a:spcPts val="0"/>
              </a:spcBef>
              <a:buSzTx/>
              <a:buNone/>
              <a:defRPr lang="sv-SE"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Ett citat </a:t>
            </a:r>
            <a:r>
              <a:rPr lang="sv-SE" err="1">
                <a:latin typeface="+mj-lt"/>
              </a:rPr>
              <a:t>dolor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sit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amet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consectetur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adipiscing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elitia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justo</a:t>
            </a:r>
            <a:r>
              <a:rPr lang="sv-SE">
                <a:latin typeface="+mj-lt"/>
              </a:rPr>
              <a:t> eget </a:t>
            </a:r>
            <a:r>
              <a:rPr lang="sv-SE" err="1">
                <a:latin typeface="+mj-lt"/>
              </a:rPr>
              <a:t>nislo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ullam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corper</a:t>
            </a:r>
            <a:r>
              <a:rPr lang="sv-SE">
                <a:latin typeface="+mj-lt"/>
              </a:rPr>
              <a:t> ide </a:t>
            </a:r>
            <a:r>
              <a:rPr lang="sv-SE" err="1">
                <a:latin typeface="+mj-lt"/>
              </a:rPr>
              <a:t>ornare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lacerat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diam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fermentum</a:t>
            </a:r>
            <a:r>
              <a:rPr lang="sv-SE">
                <a:latin typeface="+mj-lt"/>
              </a:rPr>
              <a:t>.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79198E8-9820-4883-AEAE-77B55DC77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65577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F62601B-347C-459E-848F-FA9E93BA1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14" y="651195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230B0BE5-CE6F-47C0-8523-155D8C80793A}" type="slidenum">
              <a:rPr lang="sv-SE" smtClean="0"/>
              <a:pPr defTabSz="457200"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8083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874115" y="4538638"/>
            <a:ext cx="5206608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n-lt"/>
                <a:cs typeface="Arial" panose="020B0604020202020204" pitchFamily="34" charset="0"/>
              </a:rPr>
              <a:t>Jane Doe Smith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853222" y="1694729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lang="sv-SE" sz="5500" dirty="0">
                <a:cs typeface="Arial" panose="020B0604020202020204" pitchFamily="34" charset="0"/>
              </a:defRPr>
            </a:lvl1pPr>
          </a:lstStyle>
          <a:p>
            <a:r>
              <a:rPr lang="sv-SE">
                <a:latin typeface="+mj-lt"/>
                <a:cs typeface="Arial" panose="020B0604020202020204" pitchFamily="34" charset="0"/>
              </a:rPr>
              <a:t>En längre vänsterställd rubrik på två rader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A789D315-9205-4977-ACEC-06FBEF7C276A}"/>
              </a:ext>
            </a:extLst>
          </p:cNvPr>
          <p:cNvSpPr/>
          <p:nvPr/>
        </p:nvSpPr>
        <p:spPr>
          <a:xfrm>
            <a:off x="939258" y="4056176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" name="© www.partsradet.se">
            <a:extLst>
              <a:ext uri="{FF2B5EF4-FFF2-40B4-BE49-F238E27FC236}">
                <a16:creationId xmlns:a16="http://schemas.microsoft.com/office/drawing/2014/main" id="{B8B2AE36-23EE-4F4C-8585-ADA092848124}"/>
              </a:ext>
            </a:extLst>
          </p:cNvPr>
          <p:cNvSpPr txBox="1"/>
          <p:nvPr/>
        </p:nvSpPr>
        <p:spPr>
          <a:xfrm>
            <a:off x="934142" y="6094017"/>
            <a:ext cx="989053" cy="171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sz="700"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10" name="Partsrådet_Logo_LeftAligned-White.png" descr="Partsrådet_Logo_LeftAligned-White.png">
            <a:extLst>
              <a:ext uri="{FF2B5EF4-FFF2-40B4-BE49-F238E27FC236}">
                <a16:creationId xmlns:a16="http://schemas.microsoft.com/office/drawing/2014/main" id="{B0B22340-55EE-48CD-A369-172802E3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32" y="636811"/>
            <a:ext cx="2786974" cy="5431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166967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099449"/>
            <a:ext cx="6133771" cy="56425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6060" y="2270894"/>
            <a:ext cx="7796705" cy="94897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kort rubrik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75388B6-9146-4962-B86F-FC536C0A0DE5}"/>
              </a:ext>
            </a:extLst>
          </p:cNvPr>
          <p:cNvSpPr/>
          <p:nvPr/>
        </p:nvSpPr>
        <p:spPr>
          <a:xfrm>
            <a:off x="5793229" y="3638150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6D1854-0FC1-403B-86B4-B2EEEAF0D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452111"/>
      </p:ext>
    </p:extLst>
  </p:cSld>
  <p:clrMapOvr>
    <a:masterClrMapping/>
  </p:clrMapOvr>
  <p:transition spd="med"/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itelma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">
            <a:extLst>
              <a:ext uri="{FF2B5EF4-FFF2-40B4-BE49-F238E27FC236}">
                <a16:creationId xmlns:a16="http://schemas.microsoft.com/office/drawing/2014/main" id="{B8B8975B-896F-43D9-B44C-C96774FEB378}"/>
              </a:ext>
            </a:extLst>
          </p:cNvPr>
          <p:cNvSpPr/>
          <p:nvPr/>
        </p:nvSpPr>
        <p:spPr>
          <a:xfrm>
            <a:off x="5810717" y="4035343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029115" y="4556649"/>
            <a:ext cx="6133771" cy="51296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dirty="0"/>
            </a:lvl1pPr>
          </a:lstStyle>
          <a:p>
            <a:r>
              <a:rPr lang="sv-SE">
                <a:latin typeface="+mn-lt"/>
              </a:rPr>
              <a:t>En underrubrik om det behövs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197647" y="1633637"/>
            <a:ext cx="7796705" cy="179536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5500" dirty="0"/>
            </a:lvl1pPr>
          </a:lstStyle>
          <a:p>
            <a:r>
              <a:rPr lang="sv-SE">
                <a:latin typeface="+mj-lt"/>
              </a:rPr>
              <a:t>En centrerad lite längre rubrik på två rader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9575EE-F3C5-4822-8EC0-4EF2E344B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823294"/>
      </p:ext>
    </p:extLst>
  </p:cSld>
  <p:clrMapOvr>
    <a:masterClrMapping/>
  </p:clrMapOvr>
  <p:transition spd="med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B512AE-A1A6-46EE-87D8-9B537E23B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 lang="sv-S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256399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FC9CEB-B72A-4ED0-92D8-DA660390AE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91" y="2481120"/>
            <a:ext cx="9949664" cy="3565479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2FE0FA-B7B2-45D3-AA1B-A41FE67EE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311767"/>
      </p:ext>
    </p:extLst>
  </p:cSld>
  <p:clrMapOvr>
    <a:masterClrMapping/>
  </p:clrMapOvr>
  <p:transition spd="med"/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864845" cy="114300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längre vänsterställd rubrik på två rader med färgad bakgrund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B512AE-A1A6-46EE-87D8-9B537E23B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33176"/>
      </p:ext>
    </p:extLst>
  </p:cSld>
  <p:clrMapOvr>
    <a:masterClrMapping/>
  </p:clrMapOvr>
  <p:transition spd="med"/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smtClean="0"/>
            </a:lvl1pPr>
          </a:lstStyle>
          <a:p>
            <a:r>
              <a:rPr lang="sv-SE">
                <a:latin typeface="+mj-lt"/>
              </a:rPr>
              <a:t>En lång vänsterställd rubrik på två rader med en hel del text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76891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906D06E3-1A4E-4D18-8BD9-877AD4D2AAD3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70539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657599-58DA-4648-8A70-DCBC3156B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22522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lite längre rubrik på två rader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70539" y="2610132"/>
            <a:ext cx="5044285" cy="25861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</a:t>
            </a:r>
            <a:r>
              <a:rPr lang="sv-SE" sz="1400" err="1">
                <a:latin typeface="+mn-lt"/>
              </a:rPr>
              <a:t>plaacerat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 sz="1400">
                <a:latin typeface="+mn-lt"/>
                <a:ea typeface="Euclid Circular A SemiBold" panose="020B0704000000000000" pitchFamily="34" charset="0"/>
              </a:rPr>
              <a:t>En underrubrik i texten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37DC52-011A-466F-9223-B1D0D0972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33375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längre rubrik med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points</a:t>
            </a:r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2F7830-9892-472D-9338-AE9888EE65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356" y="2374503"/>
            <a:ext cx="5044285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24A059-758B-4A61-88D9-C0CF29C0B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658794"/>
      </p:ext>
    </p:extLst>
  </p:cSld>
  <p:clrMapOvr>
    <a:masterClrMapping/>
  </p:clrMapOvr>
  <p:transition spd="med"/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853853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4114" y="1441160"/>
            <a:ext cx="5221886" cy="5930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kort rubrik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4114" y="2456009"/>
            <a:ext cx="5186603" cy="19459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placerat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.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886941-ECD3-4FCA-B2A4-20405B79B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0701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85057" y="3822994"/>
            <a:ext cx="7021887" cy="148758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3000" dirty="0"/>
            </a:lvl1pPr>
          </a:lstStyle>
          <a:p>
            <a:r>
              <a:rPr lang="sv-SE">
                <a:latin typeface="+mn-lt"/>
              </a:rPr>
              <a:t>Centrerad undertext i lite större storlek när man behöver att ett viktigt budskap ska ta lite extra plats.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523000" y="1320760"/>
            <a:ext cx="7146000" cy="13336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längre centrerad rubrik med ett streck som bryter av 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9A1B675-00EC-4E85-B2E8-220BB0FDE45B}"/>
              </a:ext>
            </a:extLst>
          </p:cNvPr>
          <p:cNvSpPr/>
          <p:nvPr/>
        </p:nvSpPr>
        <p:spPr>
          <a:xfrm>
            <a:off x="5810716" y="3255902"/>
            <a:ext cx="570566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63282-6719-44F9-BBB7-C74E60F09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690B5143-D9E6-474F-827D-4AF04D87E570}"/>
              </a:ext>
            </a:extLst>
          </p:cNvPr>
          <p:cNvSpPr/>
          <p:nvPr userDrawn="1"/>
        </p:nvSpPr>
        <p:spPr>
          <a:xfrm>
            <a:off x="5850322" y="3276201"/>
            <a:ext cx="485006" cy="0"/>
          </a:xfrm>
          <a:prstGeom prst="line">
            <a:avLst/>
          </a:prstGeom>
          <a:ln w="1143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clid Circular A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9276232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sradet_national_museum__DSF0863.jpg" descr="Partsradet_national_museum__DSF0863.jpg">
            <a:extLst>
              <a:ext uri="{FF2B5EF4-FFF2-40B4-BE49-F238E27FC236}">
                <a16:creationId xmlns:a16="http://schemas.microsoft.com/office/drawing/2014/main" id="{5D326849-9AB8-47B1-A59D-9730F8C7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927"/>
          </a:blip>
          <a:stretch>
            <a:fillRect/>
          </a:stretch>
        </p:blipFill>
        <p:spPr>
          <a:xfrm>
            <a:off x="1" y="0"/>
            <a:ext cx="1220284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745638" y="2488914"/>
            <a:ext cx="8700725" cy="19492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lang="sv-SE" sz="4000" dirty="0"/>
            </a:lvl1pPr>
          </a:lstStyle>
          <a:p>
            <a:r>
              <a:rPr lang="sv-SE">
                <a:latin typeface="+mj-lt"/>
              </a:rPr>
              <a:t>En centrerad längre rubrik på flera rader med en nedtonad bakgrundsbild när man vill ha en </a:t>
            </a:r>
            <a:r>
              <a:rPr lang="sv-SE" err="1">
                <a:latin typeface="+mj-lt"/>
              </a:rPr>
              <a:t>slide</a:t>
            </a:r>
            <a:r>
              <a:rPr lang="sv-SE">
                <a:latin typeface="+mj-lt"/>
              </a:rPr>
              <a:t> som bryter av lite.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ECF341-DD30-40AF-AFEE-041F1321A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51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lång vänsterställd rubrik på två rader och tidslinje under</a:t>
            </a:r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347E3-0012-4A0E-86C4-A6973FD29E30}"/>
              </a:ext>
            </a:extLst>
          </p:cNvPr>
          <p:cNvSpPr/>
          <p:nvPr/>
        </p:nvSpPr>
        <p:spPr>
          <a:xfrm>
            <a:off x="938118" y="3589706"/>
            <a:ext cx="10315764" cy="1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3BB9-63D0-402D-B7F7-5DD70CB795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8118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77119-29DA-4683-BCD0-D82825EBDD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8123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1E8B5D-7D2C-44FF-B4BA-DA763FD75C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78127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2AEEE4-A467-4015-8B76-19A098BE5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98132" y="4037222"/>
            <a:ext cx="1555750" cy="149230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5pPr>
              <a:defRPr/>
            </a:lvl5pPr>
          </a:lstStyle>
          <a:p>
            <a:pPr lvl="0"/>
            <a:r>
              <a:rPr lang="sv-SE" noProof="0"/>
              <a:t>Text till tidslinje</a:t>
            </a:r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8FFDA874-5DBF-409C-A8F1-7103A28852E4}"/>
              </a:ext>
            </a:extLst>
          </p:cNvPr>
          <p:cNvSpPr/>
          <p:nvPr/>
        </p:nvSpPr>
        <p:spPr>
          <a:xfrm>
            <a:off x="939258" y="3496412"/>
            <a:ext cx="186588" cy="186588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F12E13-B40B-4398-A53B-6E9DF61E33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257" y="2975745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50"/>
              </a:spcBef>
              <a:buNone/>
              <a:defRPr sz="1400"/>
            </a:lvl1pPr>
          </a:lstStyle>
          <a:p>
            <a:pPr lvl="0"/>
            <a:r>
              <a:rPr lang="en-US"/>
              <a:t>Steg 1</a:t>
            </a:r>
            <a:endParaRPr lang="sv-SE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041049A-24DC-49FA-98C0-90559F634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8122" y="2975744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2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ABDBA522-6A4F-46F4-B015-A48AB50288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986" y="2975744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3</a:t>
            </a:r>
            <a:endParaRPr lang="sv-SE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828B8332-A76E-4C09-94B2-941DAB3C19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5851" y="2975743"/>
            <a:ext cx="1555200" cy="2925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/>
              <a:t>Steg 4</a:t>
            </a:r>
            <a:endParaRPr lang="sv-S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F631A2-0DB8-4BD8-BED7-AC0EA6E70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07957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945804" y="5396214"/>
            <a:ext cx="6325059" cy="79367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1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</a:lstStyle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Jane Doe Smith</a:t>
            </a:r>
          </a:p>
          <a:p>
            <a:pPr defTabSz="457200">
              <a:lnSpc>
                <a:spcPct val="130000"/>
              </a:lnSpc>
              <a:defRPr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800">
                <a:latin typeface="+mn-lt"/>
              </a:rPr>
              <a:t>Arbetslivsforskare &amp; Föreläsare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578967" y="1522798"/>
            <a:ext cx="9034066" cy="89665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228600">
              <a:lnSpc>
                <a:spcPct val="90000"/>
              </a:lnSpc>
              <a:spcBef>
                <a:spcPts val="0"/>
              </a:spcBef>
              <a:buSzTx/>
              <a:buNone/>
              <a:defRPr lang="sv-SE"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Ett citat </a:t>
            </a:r>
            <a:r>
              <a:rPr lang="sv-SE" err="1">
                <a:latin typeface="+mj-lt"/>
              </a:rPr>
              <a:t>dolor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sit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amet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consectetur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adipiscing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elitia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justo</a:t>
            </a:r>
            <a:r>
              <a:rPr lang="sv-SE">
                <a:latin typeface="+mj-lt"/>
              </a:rPr>
              <a:t> eget </a:t>
            </a:r>
            <a:r>
              <a:rPr lang="sv-SE" err="1">
                <a:latin typeface="+mj-lt"/>
              </a:rPr>
              <a:t>nislo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ullam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corper</a:t>
            </a:r>
            <a:r>
              <a:rPr lang="sv-SE">
                <a:latin typeface="+mj-lt"/>
              </a:rPr>
              <a:t> ide </a:t>
            </a:r>
            <a:r>
              <a:rPr lang="sv-SE" err="1">
                <a:latin typeface="+mj-lt"/>
              </a:rPr>
              <a:t>ornare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lacerat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diam</a:t>
            </a:r>
            <a:r>
              <a:rPr lang="sv-SE">
                <a:latin typeface="+mj-lt"/>
              </a:rPr>
              <a:t> </a:t>
            </a:r>
            <a:r>
              <a:rPr lang="sv-SE" err="1">
                <a:latin typeface="+mj-lt"/>
              </a:rPr>
              <a:t>fermentum</a:t>
            </a:r>
            <a:r>
              <a:rPr lang="sv-SE">
                <a:latin typeface="+mj-lt"/>
              </a:rPr>
              <a:t>.</a:t>
            </a:r>
          </a:p>
          <a:p>
            <a: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>
                <a:latin typeface="+mj-lt"/>
              </a:rPr>
              <a:t>“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81E941-88DB-463E-8904-3197058A1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58431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6891" y="811402"/>
            <a:ext cx="807852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smtClean="0"/>
            </a:lvl1pPr>
          </a:lstStyle>
          <a:p>
            <a:r>
              <a:rPr lang="sv-SE">
                <a:latin typeface="+mj-lt"/>
              </a:rPr>
              <a:t>En lång vänsterställd rubrik på två rader med en hel del text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76891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906D06E3-1A4E-4D18-8BD9-877AD4D2AAD3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70539" y="2522637"/>
            <a:ext cx="4527726" cy="32445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317500" indent="0">
              <a:buNone/>
              <a:defRPr sz="1800"/>
            </a:lvl2pPr>
            <a:lvl3pPr marL="635000" indent="0">
              <a:buNone/>
              <a:defRPr sz="1800"/>
            </a:lvl3pPr>
            <a:lvl4pPr marL="952500" indent="0">
              <a:buNone/>
              <a:defRPr sz="1800"/>
            </a:lvl4pPr>
            <a:lvl5pPr marL="1270000" indent="0">
              <a:buNone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657599-58DA-4648-8A70-DCBC3156B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9770564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6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37493C6-A516-405A-9C65-32A693EF1B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549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37493C6-A516-405A-9C65-32A693EF1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Uppsala_universitet__DSF1814 (1).jpg" descr="Uppsala_universitet__DSF1814 (1).jpg">
            <a:extLst>
              <a:ext uri="{FF2B5EF4-FFF2-40B4-BE49-F238E27FC236}">
                <a16:creationId xmlns:a16="http://schemas.microsoft.com/office/drawing/2014/main" id="{BE38D9EF-ABAE-413C-A348-2EC58B819B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895" t="4112" r="25514" b="7547"/>
          <a:stretch>
            <a:fillRect/>
          </a:stretch>
        </p:blipFill>
        <p:spPr>
          <a:xfrm>
            <a:off x="-1405" y="-4910"/>
            <a:ext cx="5338148" cy="686781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En längre rubrik med bullet points">
            <a:extLst>
              <a:ext uri="{FF2B5EF4-FFF2-40B4-BE49-F238E27FC236}">
                <a16:creationId xmlns:a16="http://schemas.microsoft.com/office/drawing/2014/main" id="{24D5894E-F043-4021-B295-2792A530E7EF}"/>
              </a:ext>
            </a:extLst>
          </p:cNvPr>
          <p:cNvSpPr txBox="1"/>
          <p:nvPr/>
        </p:nvSpPr>
        <p:spPr>
          <a:xfrm>
            <a:off x="5885574" y="1428900"/>
            <a:ext cx="5206608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spAutoFit/>
          </a:bodyPr>
          <a:lstStyle>
            <a:lvl1pPr algn="l"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marL="0" marR="0" lvl="0" indent="0" algn="l" defTabSz="2286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0" cap="none" spc="-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SemiBold"/>
              </a:rPr>
              <a:t>Agenda</a:t>
            </a:r>
            <a:endParaRPr kumimoji="0" sz="4000" b="0" i="0" u="none" strike="noStrike" kern="0" cap="none" spc="-8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/>
              <a:sym typeface="Euclid Circular B SemiBold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5FFDAE-0C67-4683-961C-980DF9143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182" y="6435568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230B0BE5-CE6F-47C0-8523-155D8C80793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5E19C94-876E-42EA-80D5-482E74AEC7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5503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98" imgH="499" progId="TCLayout.ActiveDocument.1">
                  <p:embed/>
                </p:oleObj>
              </mc:Choice>
              <mc:Fallback>
                <p:oleObj name="think-cell Slide" r:id="rId7" imgW="498" imgH="49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5E19C94-876E-42EA-80D5-482E74AEC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Uppsala_universitet__DSF1814 (1).jpg" descr="Uppsala_universitet__DSF1814 (1).jpg">
            <a:extLst>
              <a:ext uri="{FF2B5EF4-FFF2-40B4-BE49-F238E27FC236}">
                <a16:creationId xmlns:a16="http://schemas.microsoft.com/office/drawing/2014/main" id="{45582BBC-EA73-490F-9030-A827852624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35895" t="4112" r="25514" b="7547"/>
          <a:stretch>
            <a:fillRect/>
          </a:stretch>
        </p:blipFill>
        <p:spPr>
          <a:xfrm>
            <a:off x="-1405" y="-4910"/>
            <a:ext cx="5338148" cy="686781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En längre rubrik med bullet points">
            <a:extLst>
              <a:ext uri="{FF2B5EF4-FFF2-40B4-BE49-F238E27FC236}">
                <a16:creationId xmlns:a16="http://schemas.microsoft.com/office/drawing/2014/main" id="{5C7369F5-F3A9-4AEF-A506-2B5C18CE9C7F}"/>
              </a:ext>
            </a:extLst>
          </p:cNvPr>
          <p:cNvSpPr txBox="1"/>
          <p:nvPr userDrawn="1"/>
        </p:nvSpPr>
        <p:spPr>
          <a:xfrm>
            <a:off x="5885574" y="1428900"/>
            <a:ext cx="5206608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>
            <a:lvl1pPr algn="l"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marL="0" marR="0" lvl="0" indent="0" algn="l" defTabSz="2286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0" cap="none" spc="-8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SemiBold"/>
              </a:rPr>
              <a:t>Agenda</a:t>
            </a:r>
            <a:endParaRPr kumimoji="0" sz="4000" b="0" i="0" u="none" strike="noStrike" kern="0" cap="none" spc="-8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/>
              <a:sym typeface="Euclid Circular B SemiBold"/>
            </a:endParaRPr>
          </a:p>
        </p:txBody>
      </p:sp>
      <p:sp>
        <p:nvSpPr>
          <p:cNvPr id="16" name="Bullet point lorem de loro…">
            <a:extLst>
              <a:ext uri="{FF2B5EF4-FFF2-40B4-BE49-F238E27FC236}">
                <a16:creationId xmlns:a16="http://schemas.microsoft.com/office/drawing/2014/main" id="{C51D953D-8B0F-46FF-A5CA-976EA492FC71}"/>
              </a:ext>
            </a:extLst>
          </p:cNvPr>
          <p:cNvSpPr txBox="1"/>
          <p:nvPr userDrawn="1"/>
        </p:nvSpPr>
        <p:spPr>
          <a:xfrm>
            <a:off x="5885574" y="2586016"/>
            <a:ext cx="5206608" cy="3297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spAutoFit/>
          </a:bodyPr>
          <a:lstStyle/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Introduktion</a:t>
            </a:r>
          </a:p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Tidigt agerande – en nyckelfaktor</a:t>
            </a:r>
          </a:p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Tidiga tecken på stress</a:t>
            </a:r>
          </a:p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Psykologisk trygghet</a:t>
            </a:r>
          </a:p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Tre steg för att fånga tidiga tecken</a:t>
            </a:r>
          </a:p>
          <a:p>
            <a:pPr marL="185208" marR="0" lvl="0" indent="-185208" algn="l" defTabSz="2286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89086"/>
              </a:buClr>
              <a:buSzPct val="125000"/>
              <a:buFontTx/>
              <a:buChar char="•"/>
              <a:tabLst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/>
                <a:sym typeface="Euclid Circular B Regular"/>
              </a:rPr>
              <a:t>Sammanfattning och avslut</a:t>
            </a:r>
          </a:p>
        </p:txBody>
      </p:sp>
    </p:spTree>
    <p:extLst>
      <p:ext uri="{BB962C8B-B14F-4D97-AF65-F5344CB8AC3E}">
        <p14:creationId xmlns:p14="http://schemas.microsoft.com/office/powerpoint/2010/main" val="25808285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ärgko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>
            <a:extLst>
              <a:ext uri="{FF2B5EF4-FFF2-40B4-BE49-F238E27FC236}">
                <a16:creationId xmlns:a16="http://schemas.microsoft.com/office/drawing/2014/main" id="{B0566F99-6542-4734-A895-CE3FB1E380E3}"/>
              </a:ext>
            </a:extLst>
          </p:cNvPr>
          <p:cNvSpPr txBox="1"/>
          <p:nvPr/>
        </p:nvSpPr>
        <p:spPr>
          <a:xfrm>
            <a:off x="975952" y="731280"/>
            <a:ext cx="1832018" cy="115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Euclid Circular A SemiBold" panose="020B0704000000000000" pitchFamily="34" charset="0"/>
                <a:cs typeface="Arial" panose="020B0604020202020204" pitchFamily="34" charset="0"/>
                <a:sym typeface="Helvetica Neue"/>
              </a:rPr>
              <a:t>Färgpalett</a:t>
            </a:r>
          </a:p>
          <a:p>
            <a: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600" b="0">
                <a:latin typeface="+mn-lt"/>
                <a:ea typeface="Euclid Circular A" panose="020B0504000000000000" pitchFamily="34" charset="0"/>
                <a:cs typeface="Arial" panose="020B0604020202020204" pitchFamily="34" charset="0"/>
              </a:rPr>
              <a:t>Ändra färg på en mallsida? Kopiera #-färgkoden här.</a:t>
            </a:r>
            <a:endParaRPr kumimoji="0" lang="sv-SE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Euclid Circular A" panose="020B0504000000000000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5" name="Grupp 39">
            <a:extLst>
              <a:ext uri="{FF2B5EF4-FFF2-40B4-BE49-F238E27FC236}">
                <a16:creationId xmlns:a16="http://schemas.microsoft.com/office/drawing/2014/main" id="{BDFF3D81-C5AD-485E-AFE0-E20E3E002836}"/>
              </a:ext>
            </a:extLst>
          </p:cNvPr>
          <p:cNvGrpSpPr/>
          <p:nvPr/>
        </p:nvGrpSpPr>
        <p:grpSpPr>
          <a:xfrm>
            <a:off x="944880" y="1037144"/>
            <a:ext cx="10302240" cy="4869438"/>
            <a:chOff x="1889760" y="2074288"/>
            <a:chExt cx="20604480" cy="9738875"/>
          </a:xfrm>
        </p:grpSpPr>
        <p:sp>
          <p:nvSpPr>
            <p:cNvPr id="6" name="Rektangel 42">
              <a:extLst>
                <a:ext uri="{FF2B5EF4-FFF2-40B4-BE49-F238E27FC236}">
                  <a16:creationId xmlns:a16="http://schemas.microsoft.com/office/drawing/2014/main" id="{E3C86491-142E-48D9-81F1-164AD28AF0EF}"/>
                </a:ext>
              </a:extLst>
            </p:cNvPr>
            <p:cNvSpPr/>
            <p:nvPr/>
          </p:nvSpPr>
          <p:spPr>
            <a:xfrm>
              <a:off x="6160770" y="2576990"/>
              <a:ext cx="3417570" cy="492442"/>
            </a:xfrm>
            <a:prstGeom prst="rect">
              <a:avLst/>
            </a:prstGeom>
            <a:solidFill>
              <a:srgbClr val="27234A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7" name="textruta 43">
              <a:extLst>
                <a:ext uri="{FF2B5EF4-FFF2-40B4-BE49-F238E27FC236}">
                  <a16:creationId xmlns:a16="http://schemas.microsoft.com/office/drawing/2014/main" id="{C5AB0D60-4242-4C9C-B7BA-A0D421B3E793}"/>
                </a:ext>
              </a:extLst>
            </p:cNvPr>
            <p:cNvSpPr txBox="1"/>
            <p:nvPr/>
          </p:nvSpPr>
          <p:spPr>
            <a:xfrm>
              <a:off x="6863716" y="2074288"/>
              <a:ext cx="201168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Nattblå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#27234A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96 94 36 40</a:t>
              </a:r>
            </a:p>
          </p:txBody>
        </p:sp>
        <p:sp>
          <p:nvSpPr>
            <p:cNvPr id="8" name="Rektangel 44">
              <a:extLst>
                <a:ext uri="{FF2B5EF4-FFF2-40B4-BE49-F238E27FC236}">
                  <a16:creationId xmlns:a16="http://schemas.microsoft.com/office/drawing/2014/main" id="{93160D2A-5760-4A7C-9C61-B174C1BEFC22}"/>
                </a:ext>
              </a:extLst>
            </p:cNvPr>
            <p:cNvSpPr/>
            <p:nvPr/>
          </p:nvSpPr>
          <p:spPr>
            <a:xfrm>
              <a:off x="19050000" y="2576990"/>
              <a:ext cx="3444240" cy="492442"/>
            </a:xfrm>
            <a:prstGeom prst="rect">
              <a:avLst/>
            </a:prstGeom>
            <a:solidFill>
              <a:srgbClr val="4D345F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textruta 45">
              <a:extLst>
                <a:ext uri="{FF2B5EF4-FFF2-40B4-BE49-F238E27FC236}">
                  <a16:creationId xmlns:a16="http://schemas.microsoft.com/office/drawing/2014/main" id="{6AB83EAF-153C-45E5-8029-AB8C0BBBA721}"/>
                </a:ext>
              </a:extLst>
            </p:cNvPr>
            <p:cNvSpPr txBox="1"/>
            <p:nvPr/>
          </p:nvSpPr>
          <p:spPr>
            <a:xfrm>
              <a:off x="19785330" y="2074288"/>
              <a:ext cx="201168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Djuplila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#4D345F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78 85 32 25</a:t>
              </a:r>
            </a:p>
          </p:txBody>
        </p:sp>
        <p:sp>
          <p:nvSpPr>
            <p:cNvPr id="10" name="Rektangel 46">
              <a:extLst>
                <a:ext uri="{FF2B5EF4-FFF2-40B4-BE49-F238E27FC236}">
                  <a16:creationId xmlns:a16="http://schemas.microsoft.com/office/drawing/2014/main" id="{4536024D-839A-4DD7-81D9-4BFA355E8AF8}"/>
                </a:ext>
              </a:extLst>
            </p:cNvPr>
            <p:cNvSpPr/>
            <p:nvPr/>
          </p:nvSpPr>
          <p:spPr>
            <a:xfrm>
              <a:off x="10462260" y="2576990"/>
              <a:ext cx="3417570" cy="492442"/>
            </a:xfrm>
            <a:prstGeom prst="rect">
              <a:avLst/>
            </a:prstGeom>
            <a:solidFill>
              <a:srgbClr val="33336B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" name="textruta 47">
              <a:extLst>
                <a:ext uri="{FF2B5EF4-FFF2-40B4-BE49-F238E27FC236}">
                  <a16:creationId xmlns:a16="http://schemas.microsoft.com/office/drawing/2014/main" id="{FFECF094-93E7-436C-9BD2-F15CB9F3C8B0}"/>
                </a:ext>
              </a:extLst>
            </p:cNvPr>
            <p:cNvSpPr txBox="1"/>
            <p:nvPr/>
          </p:nvSpPr>
          <p:spPr>
            <a:xfrm>
              <a:off x="10980420" y="2074288"/>
              <a:ext cx="2479350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Skymningsblå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#33336b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95 89 25 14</a:t>
              </a:r>
            </a:p>
          </p:txBody>
        </p:sp>
        <p:sp>
          <p:nvSpPr>
            <p:cNvPr id="12" name="Rektangel 48">
              <a:extLst>
                <a:ext uri="{FF2B5EF4-FFF2-40B4-BE49-F238E27FC236}">
                  <a16:creationId xmlns:a16="http://schemas.microsoft.com/office/drawing/2014/main" id="{83394ADD-83F4-4707-8FDA-9C4854889A89}"/>
                </a:ext>
              </a:extLst>
            </p:cNvPr>
            <p:cNvSpPr/>
            <p:nvPr/>
          </p:nvSpPr>
          <p:spPr>
            <a:xfrm>
              <a:off x="14733270" y="2576990"/>
              <a:ext cx="3444240" cy="492442"/>
            </a:xfrm>
            <a:prstGeom prst="rect">
              <a:avLst/>
            </a:prstGeom>
            <a:solidFill>
              <a:srgbClr val="30488E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3" name="textruta 49">
              <a:extLst>
                <a:ext uri="{FF2B5EF4-FFF2-40B4-BE49-F238E27FC236}">
                  <a16:creationId xmlns:a16="http://schemas.microsoft.com/office/drawing/2014/main" id="{5FFCD1FD-4F6F-4BA1-B7AB-16DBBA6D6FCE}"/>
                </a:ext>
              </a:extLst>
            </p:cNvPr>
            <p:cNvSpPr txBox="1"/>
            <p:nvPr/>
          </p:nvSpPr>
          <p:spPr>
            <a:xfrm>
              <a:off x="15278100" y="207428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Klarblå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#30488E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93 76 10 1</a:t>
              </a:r>
            </a:p>
          </p:txBody>
        </p:sp>
        <p:sp>
          <p:nvSpPr>
            <p:cNvPr id="14" name="Rektangel 50">
              <a:extLst>
                <a:ext uri="{FF2B5EF4-FFF2-40B4-BE49-F238E27FC236}">
                  <a16:creationId xmlns:a16="http://schemas.microsoft.com/office/drawing/2014/main" id="{F879382C-1A40-4D48-B120-6F167043E4A5}"/>
                </a:ext>
              </a:extLst>
            </p:cNvPr>
            <p:cNvSpPr/>
            <p:nvPr/>
          </p:nvSpPr>
          <p:spPr>
            <a:xfrm>
              <a:off x="1889760" y="6661310"/>
              <a:ext cx="3417570" cy="492442"/>
            </a:xfrm>
            <a:prstGeom prst="rect">
              <a:avLst/>
            </a:prstGeom>
            <a:solidFill>
              <a:srgbClr val="154E4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" name="textruta 51">
              <a:extLst>
                <a:ext uri="{FF2B5EF4-FFF2-40B4-BE49-F238E27FC236}">
                  <a16:creationId xmlns:a16="http://schemas.microsoft.com/office/drawing/2014/main" id="{D9813EF4-18BB-44BB-B675-E9F83BC5ACF0}"/>
                </a:ext>
              </a:extLst>
            </p:cNvPr>
            <p:cNvSpPr txBox="1"/>
            <p:nvPr/>
          </p:nvSpPr>
          <p:spPr>
            <a:xfrm>
              <a:off x="2421254" y="615860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Skogsgrön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#154E45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87 42 64 46</a:t>
              </a:r>
            </a:p>
          </p:txBody>
        </p:sp>
        <p:sp>
          <p:nvSpPr>
            <p:cNvPr id="16" name="Rektangel 52">
              <a:extLst>
                <a:ext uri="{FF2B5EF4-FFF2-40B4-BE49-F238E27FC236}">
                  <a16:creationId xmlns:a16="http://schemas.microsoft.com/office/drawing/2014/main" id="{E14167BC-8DDD-4362-A19F-7395E5A43BFA}"/>
                </a:ext>
              </a:extLst>
            </p:cNvPr>
            <p:cNvSpPr/>
            <p:nvPr/>
          </p:nvSpPr>
          <p:spPr>
            <a:xfrm>
              <a:off x="10488930" y="6661310"/>
              <a:ext cx="3390900" cy="492442"/>
            </a:xfrm>
            <a:prstGeom prst="rect">
              <a:avLst/>
            </a:prstGeom>
            <a:solidFill>
              <a:srgbClr val="089086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textruta 53">
              <a:extLst>
                <a:ext uri="{FF2B5EF4-FFF2-40B4-BE49-F238E27FC236}">
                  <a16:creationId xmlns:a16="http://schemas.microsoft.com/office/drawing/2014/main" id="{3BB92740-3B79-4E60-8B6D-2649C66D14EE}"/>
                </a:ext>
              </a:extLst>
            </p:cNvPr>
            <p:cNvSpPr txBox="1"/>
            <p:nvPr/>
          </p:nvSpPr>
          <p:spPr>
            <a:xfrm>
              <a:off x="11007090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Oceangrön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#089086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81 20 51 4</a:t>
              </a:r>
            </a:p>
          </p:txBody>
        </p:sp>
        <p:sp>
          <p:nvSpPr>
            <p:cNvPr id="18" name="Rektangel 54">
              <a:extLst>
                <a:ext uri="{FF2B5EF4-FFF2-40B4-BE49-F238E27FC236}">
                  <a16:creationId xmlns:a16="http://schemas.microsoft.com/office/drawing/2014/main" id="{0C313DF5-BB6E-4086-ACED-00F44DF28A41}"/>
                </a:ext>
              </a:extLst>
            </p:cNvPr>
            <p:cNvSpPr/>
            <p:nvPr/>
          </p:nvSpPr>
          <p:spPr>
            <a:xfrm>
              <a:off x="14759940" y="6661310"/>
              <a:ext cx="3417570" cy="492442"/>
            </a:xfrm>
            <a:prstGeom prst="rect">
              <a:avLst/>
            </a:prstGeom>
            <a:solidFill>
              <a:srgbClr val="009BA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9" name="textruta 55">
              <a:extLst>
                <a:ext uri="{FF2B5EF4-FFF2-40B4-BE49-F238E27FC236}">
                  <a16:creationId xmlns:a16="http://schemas.microsoft.com/office/drawing/2014/main" id="{422380E3-2696-4C74-ABA9-A51895EE52EE}"/>
                </a:ext>
              </a:extLst>
            </p:cNvPr>
            <p:cNvSpPr txBox="1"/>
            <p:nvPr/>
          </p:nvSpPr>
          <p:spPr>
            <a:xfrm>
              <a:off x="15312388" y="615860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Oceanblå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#009BA2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79 16 37 2</a:t>
              </a:r>
            </a:p>
          </p:txBody>
        </p:sp>
        <p:sp>
          <p:nvSpPr>
            <p:cNvPr id="20" name="Rektangel 56">
              <a:extLst>
                <a:ext uri="{FF2B5EF4-FFF2-40B4-BE49-F238E27FC236}">
                  <a16:creationId xmlns:a16="http://schemas.microsoft.com/office/drawing/2014/main" id="{71BDDEB9-031C-41FA-98CF-C17A23783A95}"/>
                </a:ext>
              </a:extLst>
            </p:cNvPr>
            <p:cNvSpPr/>
            <p:nvPr/>
          </p:nvSpPr>
          <p:spPr>
            <a:xfrm>
              <a:off x="6198870" y="6661310"/>
              <a:ext cx="3413760" cy="492442"/>
            </a:xfrm>
            <a:prstGeom prst="rect">
              <a:avLst/>
            </a:prstGeom>
            <a:solidFill>
              <a:srgbClr val="045C6E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" name="textruta 57">
              <a:extLst>
                <a:ext uri="{FF2B5EF4-FFF2-40B4-BE49-F238E27FC236}">
                  <a16:creationId xmlns:a16="http://schemas.microsoft.com/office/drawing/2014/main" id="{B903D7E9-8A00-4C82-9060-7A1B05CBCD46}"/>
                </a:ext>
              </a:extLst>
            </p:cNvPr>
            <p:cNvSpPr txBox="1"/>
            <p:nvPr/>
          </p:nvSpPr>
          <p:spPr>
            <a:xfrm>
              <a:off x="6724442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Teal</a:t>
              </a:r>
              <a:endParaRPr lang="sv-SE" sz="1400" b="0">
                <a:solidFill>
                  <a:srgbClr val="FFFFFF"/>
                </a:solidFill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#045C6E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89 44 40 28</a:t>
              </a:r>
            </a:p>
          </p:txBody>
        </p:sp>
        <p:sp>
          <p:nvSpPr>
            <p:cNvPr id="22" name="Rektangel 58">
              <a:extLst>
                <a:ext uri="{FF2B5EF4-FFF2-40B4-BE49-F238E27FC236}">
                  <a16:creationId xmlns:a16="http://schemas.microsoft.com/office/drawing/2014/main" id="{E75F35EE-24EC-40BC-9B27-8F8F4EA6ABA2}"/>
                </a:ext>
              </a:extLst>
            </p:cNvPr>
            <p:cNvSpPr/>
            <p:nvPr/>
          </p:nvSpPr>
          <p:spPr>
            <a:xfrm>
              <a:off x="19023330" y="6661310"/>
              <a:ext cx="3417570" cy="492442"/>
            </a:xfrm>
            <a:prstGeom prst="rect">
              <a:avLst/>
            </a:prstGeom>
            <a:solidFill>
              <a:srgbClr val="AF4E5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3" name="textruta 59">
              <a:extLst>
                <a:ext uri="{FF2B5EF4-FFF2-40B4-BE49-F238E27FC236}">
                  <a16:creationId xmlns:a16="http://schemas.microsoft.com/office/drawing/2014/main" id="{B9DD04EB-1F43-4FE5-96FF-C425A1365198}"/>
                </a:ext>
              </a:extLst>
            </p:cNvPr>
            <p:cNvSpPr txBox="1"/>
            <p:nvPr/>
          </p:nvSpPr>
          <p:spPr>
            <a:xfrm>
              <a:off x="19554824" y="6109078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Roströd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#AF4E55</a:t>
              </a:r>
            </a:p>
            <a:p>
              <a:pPr defTabSz="457200" hangingPunct="1">
                <a:defRPr/>
              </a:pPr>
              <a:r>
                <a:rPr lang="sv-SE" sz="1400" b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24 77 54 15</a:t>
              </a:r>
            </a:p>
          </p:txBody>
        </p:sp>
        <p:sp>
          <p:nvSpPr>
            <p:cNvPr id="24" name="Rektangel 60">
              <a:extLst>
                <a:ext uri="{FF2B5EF4-FFF2-40B4-BE49-F238E27FC236}">
                  <a16:creationId xmlns:a16="http://schemas.microsoft.com/office/drawing/2014/main" id="{8BE8C53D-7EDC-43D3-8485-71E129706FA8}"/>
                </a:ext>
              </a:extLst>
            </p:cNvPr>
            <p:cNvSpPr/>
            <p:nvPr/>
          </p:nvSpPr>
          <p:spPr>
            <a:xfrm>
              <a:off x="1889760" y="10818019"/>
              <a:ext cx="3448050" cy="492442"/>
            </a:xfrm>
            <a:prstGeom prst="rect">
              <a:avLst/>
            </a:prstGeom>
            <a:solidFill>
              <a:srgbClr val="FDD1D1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5" name="textruta 61">
              <a:extLst>
                <a:ext uri="{FF2B5EF4-FFF2-40B4-BE49-F238E27FC236}">
                  <a16:creationId xmlns:a16="http://schemas.microsoft.com/office/drawing/2014/main" id="{D8305694-BE8E-4273-AFF3-B39947FA4946}"/>
                </a:ext>
              </a:extLst>
            </p:cNvPr>
            <p:cNvSpPr txBox="1"/>
            <p:nvPr/>
          </p:nvSpPr>
          <p:spPr>
            <a:xfrm>
              <a:off x="2421254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Persikorosa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#FDD1D1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0 25 13 0</a:t>
              </a:r>
            </a:p>
          </p:txBody>
        </p:sp>
        <p:sp>
          <p:nvSpPr>
            <p:cNvPr id="26" name="Rektangel 62">
              <a:extLst>
                <a:ext uri="{FF2B5EF4-FFF2-40B4-BE49-F238E27FC236}">
                  <a16:creationId xmlns:a16="http://schemas.microsoft.com/office/drawing/2014/main" id="{7FE652DC-7BF0-46F4-9BC6-73A159F6A605}"/>
                </a:ext>
              </a:extLst>
            </p:cNvPr>
            <p:cNvSpPr/>
            <p:nvPr/>
          </p:nvSpPr>
          <p:spPr>
            <a:xfrm>
              <a:off x="6160770" y="10818019"/>
              <a:ext cx="3413760" cy="492442"/>
            </a:xfrm>
            <a:prstGeom prst="rect">
              <a:avLst/>
            </a:prstGeom>
            <a:solidFill>
              <a:srgbClr val="E3E3E3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7" name="textruta 63">
              <a:extLst>
                <a:ext uri="{FF2B5EF4-FFF2-40B4-BE49-F238E27FC236}">
                  <a16:creationId xmlns:a16="http://schemas.microsoft.com/office/drawing/2014/main" id="{F7460CB3-D44F-42E7-BF4F-04FF0D968AED}"/>
                </a:ext>
              </a:extLst>
            </p:cNvPr>
            <p:cNvSpPr txBox="1"/>
            <p:nvPr/>
          </p:nvSpPr>
          <p:spPr>
            <a:xfrm>
              <a:off x="6690360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Stengrå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#E3E3E3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13 9 11 0</a:t>
              </a:r>
            </a:p>
          </p:txBody>
        </p:sp>
        <p:sp>
          <p:nvSpPr>
            <p:cNvPr id="28" name="Rektangel 64">
              <a:extLst>
                <a:ext uri="{FF2B5EF4-FFF2-40B4-BE49-F238E27FC236}">
                  <a16:creationId xmlns:a16="http://schemas.microsoft.com/office/drawing/2014/main" id="{7C1F743C-54AC-4A06-94C9-5FA94D04C4CD}"/>
                </a:ext>
              </a:extLst>
            </p:cNvPr>
            <p:cNvSpPr/>
            <p:nvPr/>
          </p:nvSpPr>
          <p:spPr>
            <a:xfrm>
              <a:off x="10462260" y="10787539"/>
              <a:ext cx="3390900" cy="492442"/>
            </a:xfrm>
            <a:prstGeom prst="rect">
              <a:avLst/>
            </a:prstGeom>
            <a:solidFill>
              <a:srgbClr val="EFE9DF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9" name="textruta 65">
              <a:extLst>
                <a:ext uri="{FF2B5EF4-FFF2-40B4-BE49-F238E27FC236}">
                  <a16:creationId xmlns:a16="http://schemas.microsoft.com/office/drawing/2014/main" id="{995BB69B-AE49-4A99-A705-1CAEA4FB3DF3}"/>
                </a:ext>
              </a:extLst>
            </p:cNvPr>
            <p:cNvSpPr txBox="1"/>
            <p:nvPr/>
          </p:nvSpPr>
          <p:spPr>
            <a:xfrm>
              <a:off x="10980420" y="1028483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 err="1">
                  <a:latin typeface="+mn-lt"/>
                  <a:cs typeface="Arial" panose="020B0604020202020204" pitchFamily="34" charset="0"/>
                </a:rPr>
                <a:t>Varmgrå</a:t>
              </a:r>
              <a:endParaRPr lang="sv-SE" sz="1400" b="0">
                <a:latin typeface="+mn-lt"/>
                <a:cs typeface="Arial" panose="020B0604020202020204" pitchFamily="34" charset="0"/>
              </a:endParaRP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#EFE9DF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7 8 14 0</a:t>
              </a:r>
            </a:p>
          </p:txBody>
        </p:sp>
        <p:sp>
          <p:nvSpPr>
            <p:cNvPr id="30" name="Rektangel 66">
              <a:extLst>
                <a:ext uri="{FF2B5EF4-FFF2-40B4-BE49-F238E27FC236}">
                  <a16:creationId xmlns:a16="http://schemas.microsoft.com/office/drawing/2014/main" id="{5D6F6FE9-8B11-47B1-BD79-3DB939104478}"/>
                </a:ext>
              </a:extLst>
            </p:cNvPr>
            <p:cNvSpPr/>
            <p:nvPr/>
          </p:nvSpPr>
          <p:spPr>
            <a:xfrm>
              <a:off x="19050000" y="10818019"/>
              <a:ext cx="3390900" cy="492442"/>
            </a:xfrm>
            <a:prstGeom prst="rect">
              <a:avLst/>
            </a:prstGeom>
            <a:noFill/>
            <a:ln w="12700" cap="flat">
              <a:solidFill>
                <a:srgbClr val="D5D5D5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1" name="textruta 67">
              <a:extLst>
                <a:ext uri="{FF2B5EF4-FFF2-40B4-BE49-F238E27FC236}">
                  <a16:creationId xmlns:a16="http://schemas.microsoft.com/office/drawing/2014/main" id="{64FEDD19-DD8F-4CC3-9A5F-1FAF289DFCE5}"/>
                </a:ext>
              </a:extLst>
            </p:cNvPr>
            <p:cNvSpPr txBox="1"/>
            <p:nvPr/>
          </p:nvSpPr>
          <p:spPr>
            <a:xfrm>
              <a:off x="19568160" y="10311111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Vit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#FFFFFF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0 0 0 0</a:t>
              </a:r>
            </a:p>
          </p:txBody>
        </p:sp>
        <p:sp>
          <p:nvSpPr>
            <p:cNvPr id="32" name="Rektangel 68">
              <a:extLst>
                <a:ext uri="{FF2B5EF4-FFF2-40B4-BE49-F238E27FC236}">
                  <a16:creationId xmlns:a16="http://schemas.microsoft.com/office/drawing/2014/main" id="{3C4C6C6D-D07C-4A18-8F58-1262DDA564AB}"/>
                </a:ext>
              </a:extLst>
            </p:cNvPr>
            <p:cNvSpPr/>
            <p:nvPr/>
          </p:nvSpPr>
          <p:spPr>
            <a:xfrm>
              <a:off x="14733270" y="10818019"/>
              <a:ext cx="3417570" cy="492442"/>
            </a:xfrm>
            <a:prstGeom prst="rect">
              <a:avLst/>
            </a:prstGeom>
            <a:solidFill>
              <a:srgbClr val="F7F5F1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57200" hangingPunct="1">
                <a:defRPr/>
              </a:pPr>
              <a:endParaRPr lang="sv-SE" sz="1600" b="0">
                <a:solidFill>
                  <a:sysClr val="windowText" lastClr="000000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3" name="textruta 69">
              <a:extLst>
                <a:ext uri="{FF2B5EF4-FFF2-40B4-BE49-F238E27FC236}">
                  <a16:creationId xmlns:a16="http://schemas.microsoft.com/office/drawing/2014/main" id="{BF8F2470-F0F3-4522-8588-EE5575AB1359}"/>
                </a:ext>
              </a:extLst>
            </p:cNvPr>
            <p:cNvSpPr txBox="1"/>
            <p:nvPr/>
          </p:nvSpPr>
          <p:spPr>
            <a:xfrm>
              <a:off x="15278100" y="10315317"/>
              <a:ext cx="2354582" cy="1497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Krämvit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#F7F5F1</a:t>
              </a:r>
            </a:p>
            <a:p>
              <a:pPr defTabSz="457200" hangingPunct="1">
                <a:defRPr/>
              </a:pPr>
              <a:r>
                <a:rPr lang="sv-SE" sz="1400" b="0">
                  <a:latin typeface="+mn-lt"/>
                  <a:cs typeface="Arial" panose="020B0604020202020204" pitchFamily="34" charset="0"/>
                </a:rPr>
                <a:t>4 4 6 0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713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93DFB-E971-458B-94EA-994ABB6FD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/>
          <a:p>
            <a:fld id="{86CB4B4D-7CA3-9044-876B-883B54F86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517331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BC034D-9F92-1141-BD45-C6A44E0E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92" y="811402"/>
            <a:ext cx="8078525" cy="11430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CC0D0D-D3D6-1E4D-9638-E406544942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6891" y="2035277"/>
            <a:ext cx="10470559" cy="4187723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5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sma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lite längre rubrik på två rader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70539" y="2610132"/>
            <a:ext cx="5044285" cy="25861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</a:t>
            </a:r>
            <a:r>
              <a:rPr lang="sv-SE" sz="1400" err="1">
                <a:latin typeface="+mn-lt"/>
              </a:rPr>
              <a:t>plaacerat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pPr>
            <a:r>
              <a:rPr lang="sv-SE" sz="1400">
                <a:latin typeface="+mn-lt"/>
                <a:ea typeface="Euclid Circular A SemiBold" panose="020B0704000000000000" pitchFamily="34" charset="0"/>
              </a:rPr>
              <a:t>En underrubrik i texten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37DC52-011A-466F-9223-B1D0D0972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</p:spPr>
        <p:txBody>
          <a:bodyPr/>
          <a:lstStyle>
            <a:lvl1pPr>
              <a:defRPr lang="sv-S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5809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ma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238356" y="874902"/>
            <a:ext cx="5111750" cy="11592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En längre rubrik med </a:t>
            </a:r>
            <a:r>
              <a:rPr lang="sv-SE" err="1"/>
              <a:t>bullet</a:t>
            </a:r>
            <a:r>
              <a:rPr lang="sv-SE"/>
              <a:t> </a:t>
            </a:r>
            <a:r>
              <a:rPr lang="sv-SE" err="1"/>
              <a:t>points</a:t>
            </a:r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2F7830-9892-472D-9338-AE9888EE65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356" y="2374503"/>
            <a:ext cx="5044285" cy="283167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24A059-758B-4A61-88D9-C0CF29C0B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9700" y="6465328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4356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nehållsma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862296" y="-4910"/>
            <a:ext cx="5338148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74114" y="1441160"/>
            <a:ext cx="5221886" cy="5930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sv-SE" sz="4000" dirty="0"/>
            </a:lvl1pPr>
          </a:lstStyle>
          <a:p>
            <a:r>
              <a:rPr lang="sv-SE">
                <a:latin typeface="+mj-lt"/>
              </a:rPr>
              <a:t>En kort rubrik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4114" y="2456009"/>
            <a:ext cx="5186603" cy="19459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228600">
              <a:lnSpc>
                <a:spcPct val="130000"/>
              </a:lnSpc>
              <a:spcBef>
                <a:spcPts val="0"/>
              </a:spcBef>
              <a:buSzTx/>
              <a:buNone/>
              <a:defRPr lang="sv-SE"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  <a:lvl2pPr marL="0" indent="0" algn="l">
              <a:spcBef>
                <a:spcPts val="0"/>
              </a:spcBef>
              <a:buSzTx/>
              <a:buNone/>
              <a:defRPr sz="1550"/>
            </a:lvl2pPr>
            <a:lvl3pPr marL="0" indent="0" algn="l">
              <a:spcBef>
                <a:spcPts val="0"/>
              </a:spcBef>
              <a:buSzTx/>
              <a:buNone/>
              <a:defRPr sz="1550"/>
            </a:lvl3pPr>
            <a:lvl4pPr marL="0" indent="0" algn="l">
              <a:spcBef>
                <a:spcPts val="0"/>
              </a:spcBef>
              <a:buSzTx/>
              <a:buNone/>
              <a:defRPr sz="1550"/>
            </a:lvl4pPr>
            <a:lvl5pPr marL="0" indent="0" algn="l">
              <a:spcBef>
                <a:spcPts val="0"/>
              </a:spcBef>
              <a:buSzTx/>
              <a:buNone/>
              <a:defRPr sz="1550"/>
            </a:lvl5pPr>
          </a:lstStyle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 err="1">
                <a:latin typeface="+mn-lt"/>
              </a:rPr>
              <a:t>Lorem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sit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amet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consectetur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adipiscing</a:t>
            </a:r>
            <a:r>
              <a:rPr lang="sv-SE" sz="1400">
                <a:latin typeface="+mn-lt"/>
              </a:rPr>
              <a:t> elit. </a:t>
            </a:r>
            <a:r>
              <a:rPr lang="sv-SE" sz="1400" err="1">
                <a:latin typeface="+mn-lt"/>
              </a:rPr>
              <a:t>Phasellus</a:t>
            </a:r>
            <a:r>
              <a:rPr lang="sv-SE" sz="1400">
                <a:latin typeface="+mn-lt"/>
              </a:rPr>
              <a:t> gravida </a:t>
            </a:r>
            <a:r>
              <a:rPr lang="sv-SE" sz="1400" err="1">
                <a:latin typeface="+mn-lt"/>
              </a:rPr>
              <a:t>justo</a:t>
            </a:r>
            <a:r>
              <a:rPr lang="sv-SE" sz="1400">
                <a:latin typeface="+mn-lt"/>
              </a:rPr>
              <a:t> eget </a:t>
            </a:r>
            <a:r>
              <a:rPr lang="sv-SE" sz="1400" err="1">
                <a:latin typeface="+mn-lt"/>
              </a:rPr>
              <a:t>nislo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ullam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corper</a:t>
            </a:r>
            <a:r>
              <a:rPr lang="sv-SE" sz="1400">
                <a:latin typeface="+mn-lt"/>
              </a:rPr>
              <a:t> id </a:t>
            </a:r>
            <a:r>
              <a:rPr lang="sv-SE" sz="1400" err="1">
                <a:latin typeface="+mn-lt"/>
              </a:rPr>
              <a:t>ornare</a:t>
            </a:r>
            <a:r>
              <a:rPr lang="sv-SE" sz="1400">
                <a:latin typeface="+mn-lt"/>
              </a:rPr>
              <a:t> mi </a:t>
            </a:r>
            <a:r>
              <a:rPr lang="sv-SE" sz="1400" err="1">
                <a:latin typeface="+mn-lt"/>
              </a:rPr>
              <a:t>imperdiet</a:t>
            </a:r>
            <a:r>
              <a:rPr lang="sv-SE" sz="1400">
                <a:latin typeface="+mn-lt"/>
              </a:rPr>
              <a:t>. In placerat </a:t>
            </a:r>
            <a:r>
              <a:rPr lang="sv-SE" sz="1400" err="1">
                <a:latin typeface="+mn-lt"/>
              </a:rPr>
              <a:t>diam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fermentum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auctor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ipsum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vehicula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lacinia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metuso</a:t>
            </a:r>
            <a:r>
              <a:rPr lang="sv-SE" sz="1400">
                <a:latin typeface="+mn-lt"/>
              </a:rPr>
              <a:t> de </a:t>
            </a:r>
            <a:r>
              <a:rPr lang="sv-SE" sz="1400" err="1">
                <a:latin typeface="+mn-lt"/>
              </a:rPr>
              <a:t>vecchio</a:t>
            </a:r>
            <a:r>
              <a:rPr lang="sv-SE" sz="1400">
                <a:latin typeface="+mn-lt"/>
              </a:rPr>
              <a:t>.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1400"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1400">
                <a:latin typeface="+mn-lt"/>
              </a:rPr>
              <a:t>Mauris non </a:t>
            </a:r>
            <a:r>
              <a:rPr lang="sv-SE" sz="1400" err="1">
                <a:latin typeface="+mn-lt"/>
              </a:rPr>
              <a:t>dolor</a:t>
            </a:r>
            <a:r>
              <a:rPr lang="sv-SE" sz="1400">
                <a:latin typeface="+mn-lt"/>
              </a:rPr>
              <a:t> non </a:t>
            </a:r>
            <a:r>
              <a:rPr lang="sv-SE" sz="1400" err="1">
                <a:latin typeface="+mn-lt"/>
              </a:rPr>
              <a:t>metus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pretium</a:t>
            </a:r>
            <a:r>
              <a:rPr lang="sv-SE" sz="1400">
                <a:latin typeface="+mn-lt"/>
              </a:rPr>
              <a:t> </a:t>
            </a:r>
            <a:r>
              <a:rPr lang="sv-SE" sz="1400" err="1">
                <a:latin typeface="+mn-lt"/>
              </a:rPr>
              <a:t>congue</a:t>
            </a:r>
            <a:r>
              <a:rPr lang="sv-SE" sz="1400">
                <a:latin typeface="+mn-lt"/>
              </a:rPr>
              <a:t>.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886941-ECD3-4FCA-B2A4-20405B79B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61" y="6491207"/>
            <a:ext cx="384644" cy="2816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6074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34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21" Type="http://schemas.openxmlformats.org/officeDocument/2006/relationships/oleObject" Target="../embeddings/oleObject7.bin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tags" Target="../tags/tag10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83626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83626" y="1498548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3B7E24-CEF8-46A1-BA05-80CADD48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75" y="6465327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8114D91-4524-0541-9CCE-86E92887A391}" type="slidenum">
              <a:rPr lang="sv-SE" smtClean="0"/>
              <a:pPr/>
              <a:t>‹#›</a:t>
            </a:fld>
            <a:endParaRPr lang="sv-SE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19EEF24-EC8F-45F0-A193-775C70EEDE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487804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216" imgH="216" progId="TCLayout.ActiveDocument.1">
                  <p:embed/>
                </p:oleObj>
              </mc:Choice>
              <mc:Fallback>
                <p:oleObj name="think-cell Slide" r:id="rId19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19EEF24-EC8F-45F0-A193-775C70EEDE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75B5C5AB-5EDF-4E93-88E0-410400789EF6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6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4B173A-0DAF-4864-BC7F-B3A157D8FE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00059915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92" imgH="595" progId="TCLayout.ActiveDocument.1">
                  <p:embed/>
                </p:oleObj>
              </mc:Choice>
              <mc:Fallback>
                <p:oleObj name="think-cell Slide" r:id="rId17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44B173A-0DAF-4864-BC7F-B3A157D8FE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A6DA951-1F7D-4029-BD30-7EE209F42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723" y="6398237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954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83626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83626" y="1498548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3B7E24-CEF8-46A1-BA05-80CADD48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723" y="6398237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F84BB5B-3821-45D0-9D69-902C39020B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19916827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F84BB5B-3821-45D0-9D69-902C39020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84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4B173A-0DAF-4864-BC7F-B3A157D8FE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1394994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44B173A-0DAF-4864-BC7F-B3A157D8FE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A6DA951-1F7D-4029-BD30-7EE209F42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723" y="6398237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09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2" r:id="rId1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83626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83626" y="1498548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3B7E24-CEF8-46A1-BA05-80CADD48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723" y="6398237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F84BB5B-3821-45D0-9D69-902C39020B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02749061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F84BB5B-3821-45D0-9D69-902C39020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74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4F1DBC-09D0-430E-86C4-9E5749B26780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295746106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92" imgH="591" progId="TCLayout.ActiveDocument.1">
                  <p:embed/>
                </p:oleObj>
              </mc:Choice>
              <mc:Fallback>
                <p:oleObj name="think-cell Slide" r:id="rId17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4F1DBC-09D0-430E-86C4-9E5749B26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77867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83626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83626" y="1498548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A3B7E24-CEF8-46A1-BA05-80CADD48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891" y="6324495"/>
            <a:ext cx="384644" cy="281665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6CB4B4D-7CA3-9044-876B-883B54F8677D}" type="slidenum">
              <a:rPr lang="sv-SE" smtClean="0"/>
              <a:pPr/>
              <a:t>‹#›</a:t>
            </a:fld>
            <a:endParaRPr lang="sv-SE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1BB2673-FAAB-4F3F-900B-746E104E050F}"/>
              </a:ext>
            </a:extLst>
          </p:cNvPr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998188369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592" imgH="591" progId="TCLayout.ActiveDocument.1">
                  <p:embed/>
                </p:oleObj>
              </mc:Choice>
              <mc:Fallback>
                <p:oleObj name="think-cell Slide" r:id="rId21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1BB2673-FAAB-4F3F-900B-746E104E05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BF99A41-F04C-4748-A8EB-826C7135B03D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4000" b="1" i="0" baseline="0" err="1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1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  <p:sldLayoutId id="2147484188" r:id="rId14"/>
    <p:sldLayoutId id="2147484189" r:id="rId15"/>
    <p:sldLayoutId id="2147484190" r:id="rId16"/>
    <p:sldLayoutId id="21474841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25000"/>
        <a:buFontTx/>
        <a:buChar char="•"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BF410AA-1C0A-4ACA-A6E2-172570D6B974}"/>
              </a:ext>
            </a:extLst>
          </p:cNvPr>
          <p:cNvSpPr txBox="1"/>
          <p:nvPr/>
        </p:nvSpPr>
        <p:spPr>
          <a:xfrm>
            <a:off x="390169" y="141195"/>
            <a:ext cx="11373607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lvl="0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  <a:sym typeface="Euclid Circular B Regular"/>
              </a:rPr>
              <a:t>Kapitel 4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  <a:sym typeface="Euclid Circular B Regular"/>
              </a:rPr>
              <a:t>– Övning: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Vilka aktiviteter kan förbättra er förmåga att identifiera, tolka och hantera tidiga tecken?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  <a:sym typeface="Euclid Circular B Regular"/>
            </a:endParaRPr>
          </a:p>
        </p:txBody>
      </p:sp>
      <p:grpSp>
        <p:nvGrpSpPr>
          <p:cNvPr id="4" name="Grupp 3" descr="Illustration av processtegen: Identifiera, Tolka, Hantera">
            <a:extLst>
              <a:ext uri="{FF2B5EF4-FFF2-40B4-BE49-F238E27FC236}">
                <a16:creationId xmlns:a16="http://schemas.microsoft.com/office/drawing/2014/main" id="{3D228431-CF02-4531-9091-59F48D0994E0}"/>
              </a:ext>
            </a:extLst>
          </p:cNvPr>
          <p:cNvGrpSpPr/>
          <p:nvPr/>
        </p:nvGrpSpPr>
        <p:grpSpPr>
          <a:xfrm>
            <a:off x="8461739" y="697751"/>
            <a:ext cx="3278050" cy="815622"/>
            <a:chOff x="8478982" y="634778"/>
            <a:chExt cx="3278050" cy="815622"/>
          </a:xfrm>
        </p:grpSpPr>
        <p:sp>
          <p:nvSpPr>
            <p:cNvPr id="18" name="Textfeld 1">
              <a:extLst>
                <a:ext uri="{FF2B5EF4-FFF2-40B4-BE49-F238E27FC236}">
                  <a16:creationId xmlns:a16="http://schemas.microsoft.com/office/drawing/2014/main" id="{E1056375-97F2-418F-9754-F1864A35B90B}"/>
                </a:ext>
              </a:extLst>
            </p:cNvPr>
            <p:cNvSpPr txBox="1"/>
            <p:nvPr/>
          </p:nvSpPr>
          <p:spPr bwMode="gray">
            <a:xfrm>
              <a:off x="8562744" y="1192405"/>
              <a:ext cx="1089857" cy="25391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E600"/>
                </a:buClr>
                <a:buSzTx/>
                <a:buFontTx/>
                <a:buNone/>
                <a:tabLst/>
                <a:defRPr/>
              </a:pPr>
              <a:r>
                <a:rPr kumimoji="0" lang="sv-SE" sz="105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Identifiera </a:t>
              </a:r>
              <a:endParaRPr kumimoji="0" lang="sv-SE" sz="9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feld 1">
              <a:extLst>
                <a:ext uri="{FF2B5EF4-FFF2-40B4-BE49-F238E27FC236}">
                  <a16:creationId xmlns:a16="http://schemas.microsoft.com/office/drawing/2014/main" id="{2EA0E9FC-84EB-4222-B1B2-B5534C6C81CB}"/>
                </a:ext>
              </a:extLst>
            </p:cNvPr>
            <p:cNvSpPr txBox="1"/>
            <p:nvPr/>
          </p:nvSpPr>
          <p:spPr bwMode="gray">
            <a:xfrm>
              <a:off x="9562739" y="1188790"/>
              <a:ext cx="1089857" cy="2616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E600"/>
                </a:buClr>
                <a:buSzTx/>
                <a:buFontTx/>
                <a:buNone/>
                <a:tabLst/>
                <a:defRPr/>
              </a:pPr>
              <a:r>
                <a:rPr kumimoji="0" lang="sv-SE" sz="105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Tolka</a:t>
              </a:r>
              <a:endParaRPr kumimoji="0" lang="sv-SE" sz="9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feld 1">
              <a:extLst>
                <a:ext uri="{FF2B5EF4-FFF2-40B4-BE49-F238E27FC236}">
                  <a16:creationId xmlns:a16="http://schemas.microsoft.com/office/drawing/2014/main" id="{2B97940A-5768-45FB-8CBB-3F590CD2D0AB}"/>
                </a:ext>
              </a:extLst>
            </p:cNvPr>
            <p:cNvSpPr txBox="1"/>
            <p:nvPr/>
          </p:nvSpPr>
          <p:spPr bwMode="gray">
            <a:xfrm>
              <a:off x="10579261" y="1188790"/>
              <a:ext cx="1089857" cy="25391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E600"/>
                </a:buClr>
                <a:buSzTx/>
                <a:buFontTx/>
                <a:buNone/>
                <a:tabLst/>
                <a:defRPr/>
              </a:pPr>
              <a:r>
                <a:rPr kumimoji="0" lang="sv-SE" sz="105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Hantera</a:t>
              </a:r>
              <a:r>
                <a:rPr kumimoji="0" lang="sv-S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Graphic 12" descr="Eye">
              <a:extLst>
                <a:ext uri="{FF2B5EF4-FFF2-40B4-BE49-F238E27FC236}">
                  <a16:creationId xmlns:a16="http://schemas.microsoft.com/office/drawing/2014/main" id="{ECD9D812-22C9-4CCB-B67B-CB2BA19D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79057" y="826495"/>
              <a:ext cx="463509" cy="463509"/>
            </a:xfrm>
            <a:prstGeom prst="rect">
              <a:avLst/>
            </a:prstGeom>
          </p:spPr>
        </p:pic>
        <p:pic>
          <p:nvPicPr>
            <p:cNvPr id="14" name="Graphic 13" descr="Head with gears">
              <a:extLst>
                <a:ext uri="{FF2B5EF4-FFF2-40B4-BE49-F238E27FC236}">
                  <a16:creationId xmlns:a16="http://schemas.microsoft.com/office/drawing/2014/main" id="{5CC37981-2366-468C-B061-AB0442A7B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49960" y="890693"/>
              <a:ext cx="330113" cy="330113"/>
            </a:xfrm>
            <a:prstGeom prst="rect">
              <a:avLst/>
            </a:prstGeom>
          </p:spPr>
        </p:pic>
        <p:pic>
          <p:nvPicPr>
            <p:cNvPr id="21" name="Graphic 20" descr="Open hand">
              <a:extLst>
                <a:ext uri="{FF2B5EF4-FFF2-40B4-BE49-F238E27FC236}">
                  <a16:creationId xmlns:a16="http://schemas.microsoft.com/office/drawing/2014/main" id="{869A1287-744B-41B9-AA7C-066510BD4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07696" y="822880"/>
              <a:ext cx="443105" cy="443105"/>
            </a:xfrm>
            <a:prstGeom prst="rect">
              <a:avLst/>
            </a:prstGeom>
          </p:spPr>
        </p:pic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CD2CCE13-F6DD-4145-87FB-DD01FC557D38}"/>
                </a:ext>
              </a:extLst>
            </p:cNvPr>
            <p:cNvSpPr/>
            <p:nvPr/>
          </p:nvSpPr>
          <p:spPr>
            <a:xfrm>
              <a:off x="8478982" y="634778"/>
              <a:ext cx="3278050" cy="805468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Textfeld 1">
              <a:extLst>
                <a:ext uri="{FF2B5EF4-FFF2-40B4-BE49-F238E27FC236}">
                  <a16:creationId xmlns:a16="http://schemas.microsoft.com/office/drawing/2014/main" id="{EB124FD7-7EBC-42CE-BF86-85D8B301FB87}"/>
                </a:ext>
              </a:extLst>
            </p:cNvPr>
            <p:cNvSpPr txBox="1"/>
            <p:nvPr/>
          </p:nvSpPr>
          <p:spPr bwMode="gray">
            <a:xfrm>
              <a:off x="8525800" y="658218"/>
              <a:ext cx="969733" cy="25391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E600"/>
                </a:buClr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Processteg</a:t>
              </a:r>
              <a:endPara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EAB31-E9E2-497D-97F6-6128F6E2FC3F}"/>
              </a:ext>
            </a:extLst>
          </p:cNvPr>
          <p:cNvSpPr/>
          <p:nvPr/>
        </p:nvSpPr>
        <p:spPr>
          <a:xfrm>
            <a:off x="414158" y="1643441"/>
            <a:ext cx="11325631" cy="681216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Sammanställning av aktiviteter:			Processteg		Potentiell effekt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1FB367A-CB00-4040-842C-DED2331A8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64090"/>
              </p:ext>
            </p:extLst>
          </p:nvPr>
        </p:nvGraphicFramePr>
        <p:xfrm>
          <a:off x="414158" y="2280280"/>
          <a:ext cx="11325632" cy="4414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1802">
                  <a:extLst>
                    <a:ext uri="{9D8B030D-6E8A-4147-A177-3AD203B41FA5}">
                      <a16:colId xmlns:a16="http://schemas.microsoft.com/office/drawing/2014/main" val="232660715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06648100"/>
                    </a:ext>
                  </a:extLst>
                </a:gridCol>
                <a:gridCol w="4131622">
                  <a:extLst>
                    <a:ext uri="{9D8B030D-6E8A-4147-A177-3AD203B41FA5}">
                      <a16:colId xmlns:a16="http://schemas.microsoft.com/office/drawing/2014/main" val="1143003954"/>
                    </a:ext>
                  </a:extLst>
                </a:gridCol>
              </a:tblGrid>
              <a:tr h="63058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2200" b="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04889"/>
                  </a:ext>
                </a:extLst>
              </a:tr>
              <a:tr h="630589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endParaRPr lang="sv-SE" sz="22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8190"/>
                  </a:ext>
                </a:extLst>
              </a:tr>
              <a:tr h="630589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endParaRPr lang="sv-SE" sz="2200" b="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45074"/>
                  </a:ext>
                </a:extLst>
              </a:tr>
              <a:tr h="63058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2200" b="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602236"/>
                  </a:ext>
                </a:extLst>
              </a:tr>
              <a:tr h="63058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2200" b="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518948"/>
                  </a:ext>
                </a:extLst>
              </a:tr>
              <a:tr h="63058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2200" b="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4386"/>
                  </a:ext>
                </a:extLst>
              </a:tr>
              <a:tr h="63058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2200" b="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4289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E15A06-4021-44C1-89AE-247EF374F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14D91-4524-0541-9CCE-86E92887A3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clid Circular A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clid Circular A"/>
            </a:endParaRPr>
          </a:p>
        </p:txBody>
      </p:sp>
    </p:spTree>
    <p:extLst>
      <p:ext uri="{BB962C8B-B14F-4D97-AF65-F5344CB8AC3E}">
        <p14:creationId xmlns:p14="http://schemas.microsoft.com/office/powerpoint/2010/main" val="270341814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4&quot;&gt;&lt;elem m_fUsage=&quot;3.31703100000000050684E+00&quot;&gt;&lt;m_msothmcolidx val=&quot;0&quot;/&gt;&lt;m_rgb r=&quot;41&quot; g=&quot;23&quot; b=&quot;57&quot;/&gt;&lt;m_nBrightness val=&quot;0&quot;/&gt;&lt;/elem&gt;&lt;elem m_fUsage=&quot;1.00000000000000000000E+00&quot;&gt;&lt;m_msothmcolidx val=&quot;0&quot;/&gt;&lt;m_rgb r=&quot;FB&quot; g=&quot;FB&quot; b=&quot;04&quot;/&gt;&lt;m_nBrightness val=&quot;0&quot;/&gt;&lt;/elem&gt;&lt;elem m_fUsage=&quot;9.08764110000000013834E-01&quot;&gt;&lt;m_msothmcolidx val=&quot;0&quot;/&gt;&lt;m_rgb r=&quot;D5&quot; g=&quot;97&quot; b=&quot;F9&quot;/&gt;&lt;m_nBrightness val=&quot;0&quot;/&gt;&lt;/elem&gt;&lt;elem m_fUsage=&quot;9.00000000000000022204E-01&quot;&gt;&lt;m_msothmcolidx val=&quot;0&quot;/&gt;&lt;m_rgb r=&quot;FF&quot; g=&quot;E6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WdK7zNv7ogXyxJDUgj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sRqYq3oZdJkatuGO5q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artsrådet v 2.0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 v 2.0" id="{9E2DBDA1-701F-475A-BEAA-5BA5E052FC24}" vid="{59510600-A02F-4B42-A31C-27E701D3A49A}"/>
    </a:ext>
  </a:extLst>
</a:theme>
</file>

<file path=ppt/theme/theme2.xml><?xml version="1.0" encoding="utf-8"?>
<a:theme xmlns:a="http://schemas.openxmlformats.org/drawingml/2006/main" name="1_Svart text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_PPT-mall_EuclidCircularA_jan2020.potx" id="{B1FD3F63-D1CC-4C46-B689-F3B9CB9C8ACB}" vid="{450ED7F2-CB25-4D65-9723-19760ACD3B11}"/>
    </a:ext>
  </a:extLst>
</a:theme>
</file>

<file path=ppt/theme/theme3.xml><?xml version="1.0" encoding="utf-8"?>
<a:theme xmlns:a="http://schemas.openxmlformats.org/drawingml/2006/main" name="1_Partsrådet v 2.0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 v 2.0" id="{9E2DBDA1-701F-475A-BEAA-5BA5E052FC24}" vid="{59510600-A02F-4B42-A31C-27E701D3A49A}"/>
    </a:ext>
  </a:extLst>
</a:theme>
</file>

<file path=ppt/theme/theme4.xml><?xml version="1.0" encoding="utf-8"?>
<a:theme xmlns:a="http://schemas.openxmlformats.org/drawingml/2006/main" name="2_Svart text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_PPT-mall_EuclidCircularA_jan2020.potx" id="{B1FD3F63-D1CC-4C46-B689-F3B9CB9C8ACB}" vid="{450ED7F2-CB25-4D65-9723-19760ACD3B11}"/>
    </a:ext>
  </a:extLst>
</a:theme>
</file>

<file path=ppt/theme/theme5.xml><?xml version="1.0" encoding="utf-8"?>
<a:theme xmlns:a="http://schemas.openxmlformats.org/drawingml/2006/main" name="2_Partsrådet v 2.0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 v 2.0" id="{9E2DBDA1-701F-475A-BEAA-5BA5E052FC24}" vid="{59510600-A02F-4B42-A31C-27E701D3A49A}"/>
    </a:ext>
  </a:extLst>
</a:theme>
</file>

<file path=ppt/theme/theme6.xml><?xml version="1.0" encoding="utf-8"?>
<a:theme xmlns:a="http://schemas.openxmlformats.org/drawingml/2006/main" name="3_Svart text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_PPT-mall_EuclidCircularA_jan2020.potx" id="{B1FD3F63-D1CC-4C46-B689-F3B9CB9C8ACB}" vid="{450ED7F2-CB25-4D65-9723-19760ACD3B11}"/>
    </a:ext>
  </a:extLst>
</a:theme>
</file>

<file path=ppt/theme/theme7.xml><?xml version="1.0" encoding="utf-8"?>
<a:theme xmlns:a="http://schemas.openxmlformats.org/drawingml/2006/main" name="Partsrådet tema 2021">
  <a:themeElements>
    <a:clrScheme name="Partsrådet1">
      <a:dk1>
        <a:srgbClr val="FFFFFF"/>
      </a:dk1>
      <a:lt1>
        <a:srgbClr val="000000"/>
      </a:lt1>
      <a:dk2>
        <a:srgbClr val="FDD1D1"/>
      </a:dk2>
      <a:lt2>
        <a:srgbClr val="154E45"/>
      </a:lt2>
      <a:accent1>
        <a:srgbClr val="009BA2"/>
      </a:accent1>
      <a:accent2>
        <a:srgbClr val="045C6E"/>
      </a:accent2>
      <a:accent3>
        <a:srgbClr val="27234A"/>
      </a:accent3>
      <a:accent4>
        <a:srgbClr val="4D345F"/>
      </a:accent4>
      <a:accent5>
        <a:srgbClr val="AF4E55"/>
      </a:accent5>
      <a:accent6>
        <a:srgbClr val="F7F5F1"/>
      </a:accent6>
      <a:hlink>
        <a:srgbClr val="EFE9DF"/>
      </a:hlink>
      <a:folHlink>
        <a:srgbClr val="E3E3E3"/>
      </a:folHlink>
    </a:clrScheme>
    <a:fontScheme name="Partsrådets typografi">
      <a:majorFont>
        <a:latin typeface="Euclid Circular A"/>
        <a:ea typeface="Helvetica Neue Medium"/>
        <a:cs typeface="Helvetica Neue Medium"/>
      </a:majorFont>
      <a:minorFont>
        <a:latin typeface="Euclid Circular A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rtsrådet tema 2021" id="{C395B2C0-01E6-44BE-8B23-1BF314574ED8}" vid="{FFFBE033-FAAD-4C3F-B6F5-B75F66FCE71B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A9D06379BE9E41860F2B3A070264C1" ma:contentTypeVersion="11" ma:contentTypeDescription="Skapa ett nytt dokument." ma:contentTypeScope="" ma:versionID="6b97cb59e0a9b9e96025daa03ac3b3ad">
  <xsd:schema xmlns:xsd="http://www.w3.org/2001/XMLSchema" xmlns:xs="http://www.w3.org/2001/XMLSchema" xmlns:p="http://schemas.microsoft.com/office/2006/metadata/properties" xmlns:ns2="2525e90a-6ab3-4331-a43c-150ec81afa4f" xmlns:ns3="63338ca6-ed78-4330-a5ed-8f48f3572d8e" targetNamespace="http://schemas.microsoft.com/office/2006/metadata/properties" ma:root="true" ma:fieldsID="a47229188c08b5d10c46e0cffa0e5a63" ns2:_="" ns3:_="">
    <xsd:import namespace="2525e90a-6ab3-4331-a43c-150ec81afa4f"/>
    <xsd:import namespace="63338ca6-ed78-4330-a5ed-8f48f3572d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5e90a-6ab3-4331-a43c-150ec81af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38ca6-ed78-4330-a5ed-8f48f3572d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678096-23FE-439F-9CEF-74D5667044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1B6553-0CB8-4093-9744-5FB3107DB380}">
  <ds:schemaRefs>
    <ds:schemaRef ds:uri="2525e90a-6ab3-4331-a43c-150ec81afa4f"/>
    <ds:schemaRef ds:uri="63338ca6-ed78-4330-a5ed-8f48f3572d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C089472-B967-41C3-B840-3264337FDD42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63338ca6-ed78-4330-a5ed-8f48f3572d8e"/>
    <ds:schemaRef ds:uri="http://purl.org/dc/elements/1.1/"/>
    <ds:schemaRef ds:uri="2525e90a-6ab3-4331-a43c-150ec81afa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part_pres_org_171114</Template>
  <TotalTime>13</TotalTime>
  <Words>37</Words>
  <Application>Microsoft Office PowerPoint</Application>
  <PresentationFormat>Bredbild</PresentationFormat>
  <Paragraphs>7</Paragraphs>
  <Slides>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7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16" baseType="lpstr">
      <vt:lpstr>Arial</vt:lpstr>
      <vt:lpstr>Calibri</vt:lpstr>
      <vt:lpstr>Euclid Circular A</vt:lpstr>
      <vt:lpstr>Euclid Circular B Regular</vt:lpstr>
      <vt:lpstr>Euclid Circular B SemiBold</vt:lpstr>
      <vt:lpstr>Helvetica Neue</vt:lpstr>
      <vt:lpstr>Helvetica Neue Medium</vt:lpstr>
      <vt:lpstr>Partsrådet v 2.0</vt:lpstr>
      <vt:lpstr>1_Svart text</vt:lpstr>
      <vt:lpstr>1_Partsrådet v 2.0</vt:lpstr>
      <vt:lpstr>2_Svart text</vt:lpstr>
      <vt:lpstr>2_Partsrådet v 2.0</vt:lpstr>
      <vt:lpstr>3_Svart text</vt:lpstr>
      <vt:lpstr>Partsrådet tema 2021</vt:lpstr>
      <vt:lpstr>think-cell Slide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Presentation_FTT_Hållbart arbetsliv_Partsrådet.pptx</dc:title>
  <dc:subject/>
  <dc:creator>Cecilia Berninger</dc:creator>
  <cp:keywords/>
  <dc:description/>
  <cp:lastModifiedBy>Charlotta Linse</cp:lastModifiedBy>
  <cp:revision>2</cp:revision>
  <cp:lastPrinted>2020-01-30T08:25:39Z</cp:lastPrinted>
  <dcterms:created xsi:type="dcterms:W3CDTF">2017-11-23T21:09:38Z</dcterms:created>
  <dcterms:modified xsi:type="dcterms:W3CDTF">2022-01-14T13:41:11Z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0x01010025A9D06379BE9E41860F2B3A070264C1</vt:lpwstr>
  </property>
</Properties>
</file>